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6"/>
  </p:notesMasterIdLst>
  <p:sldIdLst>
    <p:sldId id="256" r:id="rId2"/>
    <p:sldId id="290" r:id="rId3"/>
    <p:sldId id="291" r:id="rId4"/>
    <p:sldId id="288" r:id="rId5"/>
    <p:sldId id="292" r:id="rId6"/>
    <p:sldId id="293" r:id="rId7"/>
    <p:sldId id="257" r:id="rId8"/>
    <p:sldId id="282" r:id="rId9"/>
    <p:sldId id="283" r:id="rId10"/>
    <p:sldId id="295" r:id="rId11"/>
    <p:sldId id="296" r:id="rId12"/>
    <p:sldId id="284" r:id="rId13"/>
    <p:sldId id="285" r:id="rId14"/>
    <p:sldId id="294" r:id="rId15"/>
    <p:sldId id="297" r:id="rId16"/>
    <p:sldId id="298" r:id="rId17"/>
    <p:sldId id="300" r:id="rId18"/>
    <p:sldId id="301" r:id="rId19"/>
    <p:sldId id="299" r:id="rId20"/>
    <p:sldId id="306" r:id="rId21"/>
    <p:sldId id="307" r:id="rId22"/>
    <p:sldId id="303" r:id="rId23"/>
    <p:sldId id="304" r:id="rId24"/>
    <p:sldId id="305" r:id="rId25"/>
    <p:sldId id="302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20" r:id="rId38"/>
    <p:sldId id="321" r:id="rId39"/>
    <p:sldId id="322" r:id="rId40"/>
    <p:sldId id="323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6" r:id="rId52"/>
    <p:sldId id="337" r:id="rId53"/>
    <p:sldId id="338" r:id="rId54"/>
    <p:sldId id="360" r:id="rId55"/>
    <p:sldId id="361" r:id="rId56"/>
    <p:sldId id="362" r:id="rId57"/>
    <p:sldId id="363" r:id="rId58"/>
    <p:sldId id="364" r:id="rId59"/>
    <p:sldId id="365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8" r:id="rId69"/>
    <p:sldId id="349" r:id="rId70"/>
    <p:sldId id="350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6" r:id="rId79"/>
    <p:sldId id="367" r:id="rId80"/>
    <p:sldId id="368" r:id="rId81"/>
    <p:sldId id="369" r:id="rId82"/>
    <p:sldId id="370" r:id="rId83"/>
    <p:sldId id="371" r:id="rId84"/>
    <p:sldId id="372" r:id="rId8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69833C1-3B08-4BA3-9EFB-19C29F6F30D6}">
          <p14:sldIdLst>
            <p14:sldId id="256"/>
            <p14:sldId id="290"/>
            <p14:sldId id="291"/>
            <p14:sldId id="288"/>
            <p14:sldId id="292"/>
            <p14:sldId id="293"/>
            <p14:sldId id="257"/>
            <p14:sldId id="282"/>
            <p14:sldId id="283"/>
            <p14:sldId id="295"/>
            <p14:sldId id="296"/>
            <p14:sldId id="284"/>
            <p14:sldId id="285"/>
            <p14:sldId id="294"/>
            <p14:sldId id="297"/>
            <p14:sldId id="298"/>
            <p14:sldId id="300"/>
            <p14:sldId id="301"/>
            <p14:sldId id="299"/>
            <p14:sldId id="306"/>
            <p14:sldId id="307"/>
            <p14:sldId id="303"/>
            <p14:sldId id="304"/>
            <p14:sldId id="305"/>
            <p14:sldId id="302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20"/>
            <p14:sldId id="321"/>
            <p14:sldId id="322"/>
            <p14:sldId id="323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6"/>
            <p14:sldId id="337"/>
            <p14:sldId id="338"/>
            <p14:sldId id="360"/>
            <p14:sldId id="361"/>
            <p14:sldId id="362"/>
            <p14:sldId id="363"/>
            <p14:sldId id="364"/>
            <p14:sldId id="365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8"/>
            <p14:sldId id="349"/>
            <p14:sldId id="350"/>
            <p14:sldId id="353"/>
            <p14:sldId id="354"/>
            <p14:sldId id="355"/>
            <p14:sldId id="356"/>
            <p14:sldId id="357"/>
            <p14:sldId id="358"/>
            <p14:sldId id="359"/>
            <p14:sldId id="366"/>
            <p14:sldId id="367"/>
            <p14:sldId id="368"/>
            <p14:sldId id="369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vardian@outlook.com" initials="n" lastIdx="1" clrIdx="0">
    <p:extLst>
      <p:ext uri="{19B8F6BF-5375-455C-9EA6-DF929625EA0E}">
        <p15:presenceInfo xmlns:p15="http://schemas.microsoft.com/office/powerpoint/2012/main" userId="bf515f1fbb3bc3af" providerId="Windows Live"/>
      </p:ext>
    </p:extLst>
  </p:cmAuthor>
  <p:cmAuthor id="2" name="Natallya Gvardian" initials="NG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8" autoAdjust="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D49D-CDB7-4153-A8FC-610CDD33676E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DF421-8F4B-4E3B-A3FE-66B327C3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03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FF62A-E167-47E7-832B-8EF614DDA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7A3B22-4E65-44C7-BB19-48B2EC55A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4E97D-C57B-47C4-967D-C77EFBB8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E0A8-0B0A-45B4-84BD-581AFAF15920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10C94B-B6FE-4F4C-989A-A98B8C23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A14A63-0238-4085-8461-15F31B9E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8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480CA-4EFA-4591-A5AF-19DA54997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643FD-3735-4A67-8C81-07A145C3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7B5D72-5752-43C1-A101-600AC9F3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F4B8-D215-4299-9068-2D2B92A2E817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57FD5B-1FFC-4506-8873-42C5909C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153286-F57F-4FD9-9238-3739F5DB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6158F4-886B-42C4-95A3-43DC729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667B71-B442-4B00-89D2-CFA642726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B5CB1-4ACD-40BB-B8A7-1969D8E2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77FE-574E-4FF6-9AEE-CAA8E4446C47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8F958-B096-4B74-AAFF-B20B3505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F5A80-4EF4-4F33-A96C-A34A0560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5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B8A66-8148-4E83-85A8-7C7AD4BC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4EEB2-0B51-4ADB-8B35-A29FEB26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AF32EE-7FDA-410B-BD2D-E2C79603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2FE0-7EE9-485E-9240-1F2D9B3BDE7D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D7B20D-F15A-4AC0-858C-3E146F3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A6768-CC45-45A5-9B30-D3D8CFF3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5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11C05-8C1A-4D52-9AC6-1B068706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D84EB0-3971-4502-BDAD-ED64CF91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D85B75-FEA4-4CAA-B4E9-9F0A11D9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1081-DC3B-4B57-B01F-7E46F8910C02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7137DE-23C1-4D92-AB9C-92646716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1FE17C-3DE0-4B76-AC31-B88A775F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64183-CFDA-4A4B-ADE9-63662DCFC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0B328-754E-4190-AF33-0B0522E69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C09561-8FF2-4CFF-8DA8-747762B76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E4049F-9DFA-4329-B5F0-EC4D5D57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47A6-151C-4FE2-8230-3D1415CAA145}" type="datetime1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6AA520-FEB6-4E94-85C9-61A522AE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BAFF04-D640-4D1E-B436-70452747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8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2F633-6BCD-4A70-B844-6F82F5390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836F5-93F1-499C-83E6-BFE0ED641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5A3785-8C33-41C1-AB6E-78714EF81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1247F9-0AD6-4A26-BB90-E551EE8DA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8AD09A-D9D4-44C0-8473-F2BDA26AF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1F3B98-9AE7-45F1-9865-765A0011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2541-E800-4B48-9FAA-2A13D7BF0BE0}" type="datetime1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0FD7D6-C00A-4406-9CA8-E4E30083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D19C93-B390-4F74-9486-3305BB78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0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1F72F-1563-4942-AFD9-33F672FC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CA1120-08F6-4762-B645-40C7C3D3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247-86D9-4896-A5FD-EC557213F1BE}" type="datetime1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115FE8-E7E7-410D-9EB2-585890E0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80349A-9119-4911-BA96-9F39FE3A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89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D06F53-2E0E-49E0-A165-C870E533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A94D-2E7F-4806-A8AF-870448FCF684}" type="datetime1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6A2A7A-1441-4D84-9664-8A118C9C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A636D7-1154-400A-ACB4-9946BFB9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9E018-BEFB-4223-B0A1-107644AD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68C1C4-A7F0-485A-9E0D-516D722F4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7DC4DD-0163-40BD-A38A-9B45AD999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79CF0D-0716-4CA0-B65C-179DB4E0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FFD6-A865-49C7-890A-D334336B48B3}" type="datetime1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E00457-FFA1-43B5-9EEF-EB30C23B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49208F-8937-46AF-87E6-1038002F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2F5E8-FD44-416B-97B3-CD8BD760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3917CC-5235-4101-A5C4-F1F2FF118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C3FE58-F09E-47A1-89F5-B94B95813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DE6E47-893D-4C71-AAA1-F11CD56D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BB0F-9D88-4FE2-BA82-C9FB8AFDF28F}" type="datetime1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F1D220-1C89-47C2-82F1-F32006DD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4F5E9B-774B-4C84-A246-13DC0DDF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BEEBC-2D50-45BA-93DF-66CCCE07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BB7F2-4F04-46CC-BBCC-325BF7D1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2AA04F-47AC-447C-8F82-39C806F7A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92DA-01FF-4FE2-86FF-1B1DCAD91526}" type="datetime1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739CA-6447-4DD9-B74D-921387E40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616850-7DDC-4F0A-9CD1-C7A1E70CD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BF85-BEA8-4D5A-AA7C-366CDA44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0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14DE575-C605-4424-BD13-8D3C708A055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gradFill>
                  <a:gsLst>
                    <a:gs pos="37370">
                      <a:srgbClr val="D0DCF0"/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735">
                      <a:srgbClr val="ABC0E4"/>
                    </a:gs>
                    <a:gs pos="5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411CC-82DF-4190-8806-608279E6C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54" y="1713390"/>
            <a:ext cx="12094346" cy="4738210"/>
          </a:xfrm>
        </p:spPr>
        <p:txBody>
          <a:bodyPr anchor="ctr">
            <a:normAutofit/>
          </a:bodyPr>
          <a:lstStyle/>
          <a:p>
            <a:pPr algn="l"/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 заключение 						(АЗ)</a:t>
            </a:r>
            <a:r>
              <a:rPr lang="ru-RU" dirty="0">
                <a:latin typeface="Arial"/>
                <a:cs typeface="Arial"/>
              </a:rPr>
              <a:t/>
            </a:r>
            <a:br>
              <a:rPr lang="ru-RU" dirty="0">
                <a:latin typeface="Arial"/>
                <a:cs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ОБЛАДАЮЩИЕ СООТВЕТСТВУЮЩИМИ ПОЛНОМОЧИЯМИ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445310"/>
          </a:xfrm>
        </p:spPr>
        <p:txBody>
          <a:bodyPr>
            <a:normAutofit fontScale="25000" lnSpcReduction="20000"/>
          </a:bodyPr>
          <a:lstStyle/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</a:t>
            </a: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подписывается (утверждается) ее руководителем и (или) </a:t>
            </a:r>
            <a:r>
              <a:rPr lang="ru-RU" sz="76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лицами </a:t>
            </a: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(органами), уполномоченными на то законодательством Республики Беларусь </a:t>
            </a:r>
            <a:r>
              <a:rPr lang="ru-RU" sz="76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учредительными </a:t>
            </a: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 этой </a:t>
            </a:r>
            <a:r>
              <a:rPr lang="ru-RU" sz="76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(п.5 статьи 14 </a:t>
            </a: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Республики Беларусь от 12 июля 2013 г. № 57-З «О бухгалтерском учете и отчетности»).</a:t>
            </a: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76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п. </a:t>
            </a:r>
            <a:r>
              <a:rPr lang="ru-RU" sz="76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76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76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«Заявления руководства </a:t>
            </a:r>
            <a:r>
              <a:rPr lang="ru-RU" sz="7600" b="1" u="sng" spc="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лица»: </a:t>
            </a:r>
            <a:endParaRPr lang="ru-RU" sz="7600" b="1" u="sng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должна получить заявление от тех лиц из состава руководства </a:t>
            </a:r>
            <a:r>
              <a:rPr lang="ru-RU" sz="7600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которые подписали бухгалтерскую и (или) финансовую отчетность, несут ответственность за ее подготовку и располагают информацией по соответствующим вопросам.</a:t>
            </a: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должна получить заявление от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из состава  руководства </a:t>
            </a:r>
            <a:r>
              <a:rPr lang="ru-RU" sz="7600" strike="sngStrike" spc="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несут ответственность за бухгалтерскую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(финансовую)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и располагают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по соответствующим вопросам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зависимости от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7600" strike="sngStrike" spc="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заявления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получены непосредственно от руководства </a:t>
            </a:r>
            <a:r>
              <a:rPr lang="ru-RU" sz="7600" strike="sngStrike" spc="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генерального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финансового директора или других должностных лиц </a:t>
            </a:r>
            <a:r>
              <a:rPr lang="ru-RU" sz="7600" strike="sngStrike" spc="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которые выполняют эквивалентные функции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наделенных руководящими полномочиями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несут 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</a:t>
            </a:r>
            <a:r>
              <a:rPr lang="ru-RU" sz="7600" strike="sng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бухгалтерской (финансовой) </a:t>
            </a:r>
            <a:r>
              <a:rPr lang="ru-RU" sz="7600" strike="sngStrike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отчетности.</a:t>
            </a:r>
            <a:endParaRPr lang="ru-RU" sz="76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FED657-CEDB-4AD4-831C-31E01E8E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0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222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935"/>
            <a:ext cx="10515600" cy="51720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Письмо-заявление подписано на дату заключения договора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этом в письме-заявлении </a:t>
            </a:r>
            <a:r>
              <a:rPr lang="ru-RU" dirty="0" smtClean="0">
                <a:latin typeface="Times New Roman"/>
                <a:ea typeface="Times New Roman"/>
              </a:rPr>
              <a:t>указано, что </a:t>
            </a:r>
            <a:r>
              <a:rPr lang="ru-RU" dirty="0" err="1">
                <a:latin typeface="Times New Roman"/>
                <a:ea typeface="Times New Roman"/>
              </a:rPr>
              <a:t>аудируемое</a:t>
            </a:r>
            <a:r>
              <a:rPr lang="ru-RU" dirty="0">
                <a:latin typeface="Times New Roman"/>
                <a:ea typeface="Times New Roman"/>
              </a:rPr>
              <a:t> лицо </a:t>
            </a:r>
            <a:r>
              <a:rPr lang="ru-RU" b="1" dirty="0">
                <a:latin typeface="Times New Roman"/>
                <a:ea typeface="Times New Roman"/>
              </a:rPr>
              <a:t>предоставило</a:t>
            </a:r>
            <a:r>
              <a:rPr lang="ru-RU" dirty="0">
                <a:latin typeface="Times New Roman"/>
                <a:ea typeface="Times New Roman"/>
              </a:rPr>
              <a:t> Аудитору все финансовые документы, доступ ко всей информации, возможность общения с работниками организации с целью получения аудиторских доказательств.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Также </a:t>
            </a:r>
            <a:r>
              <a:rPr lang="ru-RU" dirty="0">
                <a:latin typeface="Times New Roman"/>
                <a:ea typeface="Times New Roman"/>
              </a:rPr>
              <a:t>в письме-заявлении </a:t>
            </a:r>
            <a:r>
              <a:rPr lang="ru-RU" dirty="0" err="1">
                <a:latin typeface="Times New Roman"/>
                <a:ea typeface="Times New Roman"/>
              </a:rPr>
              <a:t>аудируемое</a:t>
            </a:r>
            <a:r>
              <a:rPr lang="ru-RU" dirty="0">
                <a:latin typeface="Times New Roman"/>
                <a:ea typeface="Times New Roman"/>
              </a:rPr>
              <a:t> лицо указало, что «бухгалтерская отчетность: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представлена достоверно в соответствии с требованиями законодательства Республики Беларусь;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раскрывает все известные нам вопросы, которые могут повлиять на способность организации осуществлять непрерывную деятельность в будущем, включая существенные условия, а также наши планы</a:t>
            </a:r>
            <a:r>
              <a:rPr lang="ru-RU" dirty="0" smtClean="0">
                <a:latin typeface="Times New Roman"/>
                <a:ea typeface="Times New Roman"/>
              </a:rPr>
              <a:t>».</a:t>
            </a: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Это по бухгалтерской отчетности, в которой отсутствовали примечания к отчетности.</a:t>
            </a:r>
            <a:endParaRPr lang="ru-RU" sz="29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</a:t>
            </a:r>
            <a:r>
              <a:rPr lang="ru-RU" b="1" u="sng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b="1" u="sng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pPr marL="0" indent="0" algn="just">
              <a:buNone/>
            </a:pPr>
            <a:r>
              <a:rPr lang="ru-RU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составления письма-заявления руководства </a:t>
            </a:r>
            <a:r>
              <a:rPr lang="ru-RU" spc="5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должна предшествовать дате подписания аудиторского заключения по бухгалтерской отчетности и быть максимально к ней приближена. Поскольку заявления руководства </a:t>
            </a:r>
            <a:r>
              <a:rPr lang="ru-RU" spc="5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являются необходимыми аудиторскими доказательствами, аудиторская организация не может представить аудиторское заключение без предварительно полученных заявлений руководства </a:t>
            </a:r>
            <a:r>
              <a:rPr lang="ru-RU" spc="5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445310"/>
          </a:xfrm>
        </p:spPr>
        <p:txBody>
          <a:bodyPr>
            <a:normAutofit fontScale="25000" lnSpcReduction="20000"/>
          </a:bodyPr>
          <a:lstStyle/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00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100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</a:t>
            </a:r>
            <a:r>
              <a:rPr lang="ru-RU" sz="10000" b="1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не соответствует законодательству</a:t>
            </a:r>
            <a:r>
              <a:rPr lang="ru-RU" sz="10000" u="sng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000" u="sng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0000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аудиторском мнении аудиторского заключения указано, что был проведен аудит бухгалтерской отчетности,  состоящей из бухгалтерского баланса, отчета о прибылях и убытках, отчета об изменении собственного капитала, отчета о движении денежных средств и примечаний к бухгалтерской отчетности. При этом с аудиторским заключением Аудитора сшиты еще </a:t>
            </a:r>
            <a:r>
              <a:rPr lang="ru-RU" sz="100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использовании целевого финансирования</a:t>
            </a: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расчет стоимости чистых активов организации, результаты расчета коэффициентов платежеспособности субъекта хозяйствования, </a:t>
            </a:r>
            <a:r>
              <a:rPr lang="ru-RU" sz="100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0000" b="1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0000" b="1" u="sng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00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п. 6 НПАД 18</a:t>
            </a:r>
            <a:r>
              <a:rPr lang="ru-RU" sz="10000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00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следует </a:t>
            </a: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100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порядок составления и представления </a:t>
            </a: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аудируемого лица, </a:t>
            </a:r>
            <a:r>
              <a:rPr lang="ru-RU" sz="100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состав и содержание</a:t>
            </a:r>
            <a:r>
              <a:rPr lang="ru-RU" sz="10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8B1957-5276-49F9-928A-7A0D2062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445310"/>
          </a:xfrm>
        </p:spPr>
        <p:txBody>
          <a:bodyPr>
            <a:normAutofit/>
          </a:bodyPr>
          <a:lstStyle/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 сшито с копией отчетности</a:t>
            </a:r>
            <a:r>
              <a:rPr lang="ru-RU" sz="2400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b="1" u="sng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п. 26 НПАД 18</a:t>
            </a:r>
            <a:r>
              <a:rPr lang="ru-RU" sz="2400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и заказчик аудиторских услуг (и (или) лицо, указанное в договоре оказания аудиторских услуг) должны получить не менее чем по одному пакету документов, состоящему из аудиторского заключения и </a:t>
            </a:r>
            <a:r>
              <a:rPr lang="ru-RU" sz="24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приложенной к нему отчетности </a:t>
            </a:r>
            <a:r>
              <a:rPr lang="ru-RU"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 лица, в отношении которой выражается аудиторское мнение.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редакция п. 26 НПАД 18: 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– индивидуальный предприниматель) и заказчик аудиторских услуг (и (или) лицо, указанное в договоре оказания аудиторских услуг) должны получить не менее чем по одному пакету документов, </a:t>
            </a:r>
            <a:r>
              <a:rPr lang="ru-RU" sz="2400" b="1" spc="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состоящему из оригиналов аудиторского заключения и приложенной к нему отчетности </a:t>
            </a:r>
            <a:r>
              <a:rPr lang="ru-RU"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 лица, в отношении которой выражается аудиторское мнение. </a:t>
            </a: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DC092A-F0F6-44BB-B592-2F99236B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РАЗМЕЩЕНИЯ РАЗДЕЛОВ В АЗ (СТРУКТУРА АЗ)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изменений, внесенных постановлением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№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568"/>
            <a:ext cx="10515600" cy="5605907"/>
          </a:xfrm>
        </p:spPr>
        <p:txBody>
          <a:bodyPr>
            <a:normAutofit fontScale="77500" lnSpcReduction="20000"/>
          </a:bodyPr>
          <a:lstStyle/>
          <a:p>
            <a:pPr algn="just" defTabSz="2651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«Аудиторское мнение».</a:t>
            </a:r>
          </a:p>
          <a:p>
            <a:pPr algn="just" defTabSz="2651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	выражения  аудиторского мнения».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выражения  аудиторского мнения» располагается сразу после раздела «Аудиторское мнение» всегда, в т.ч. когда мнение модифицировано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должен содержать в том числе заявление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аудиторской организацией (аудитором - индивидуальным предпринимателем) соблюдались принцип независимости по отношению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лицу согласно требованиям законодательства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этики;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«Существенная неопределенность в отношении непрерывности деятельности»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установленных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«Допущение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непрерывности деятельности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постановлением Министерства финансов Республики Беларусь от 28 марта 2003 г. N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45).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«Ключевые вопросы аудита </a:t>
            </a: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«Важные обстоятельства».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располагаться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аудиторском заключении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«Ключевые вопросы аудита отчетности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случае если аудитор считает очень значимой информацию, изложенную в разделе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«Важные обстоятельства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РАЗМЕЩЕНИЯ РАЗДЕЛОВ В АЗ (СТРУКТУРА АЗ)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изменений, внесенных постановлением 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№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568"/>
            <a:ext cx="10515600" cy="56059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«Прочая информация» (в случаях, установленных НПАД «Прочая информация в документах, содержащих проверенную бухгалтерскую и (или) финансовую отчетность», утвержденных постановлением Министерства финансов Республики Беларусь от 25 сентября 2002 г. N 133.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«Прочие вопросы».</a:t>
            </a: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разделе «Прочие вопросы» приводится информация, которая может способствовать пониманию пользователями отчетности процесса и результатов аудита, то этот раздел может размещаться непосредственно после раздела «Основание для выражения аудиторского мнения» или после разделов «Важные обстоятельства» или «Ключевые вопросы аудита» (если они имеются).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«Обязанности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по подготовке бухгалтерской и (или) финансовой отчетности».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«Обязанности аудиторской организации (аудитора-индивидуального предпринимателя) по проведению аудита бухгалтерской и (или) финансовой отчетности».</a:t>
            </a: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«Заключение по отдельным проверяемым вопросам».</a:t>
            </a:r>
          </a:p>
          <a:p>
            <a:pPr marL="0" indent="0" algn="just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должен располагаться в аудиторском заключении после всех разделов, относящихся к заключению по отчетности.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3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Аудиторской организации (аудитору - индивидуальному предпринимателю) следует сформировать аудиторское мнение относительно того, составлена ли отчетность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существенных аспектах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применимой основой составления и представления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 НПАД 18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24 «Существенность в аудите»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</a:t>
            </a: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6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аудиторского мнения аудиторской организации (аудитору - индивидуальному предпринимателю) необходимо сделать вывод относительно того, получена ли в ходе аудита разумная уверенность в том, что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 содержит существенных искажений, возникших в результате ошибок и (или) недобросовестных действий.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аудиторской организации (аудитору - индивидуальному предпринимателю) следует принимать во внимание следующие факторы:</a:t>
            </a:r>
          </a:p>
          <a:p>
            <a:pPr marL="533400" indent="0" algn="just">
              <a:buNone/>
              <a:tabLst>
                <a:tab pos="533400" algn="l"/>
              </a:tabLst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аудита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выражения аудиторского мнения;</a:t>
            </a:r>
          </a:p>
          <a:p>
            <a:pPr marL="53340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неустраненные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искажения, взятые по отдельности или в совокупности,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существенными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0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568"/>
            <a:ext cx="10515600" cy="56059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должна получить достаточные и надлежащие аудиторские доказательства с целью формирования обоснованных выводов, на которых базируется аудиторское мнение.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количественную меру аудиторских доказательств.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Надлежащий характер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качественной стороной аудиторских доказательств, предполагающей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уместность и надежность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подтверждении наличия либо отсутствия искажений на уровне предпосылок подготовки бухгалтерской отчетности в отношении групп однотипных операций, остатков по счетам бухгалтерского учета и раскрытия информации.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114 «Аудиторские доказательства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от 26.10.2000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0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568"/>
            <a:ext cx="10515600" cy="56059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обоснованных выводов, на которых базируется аудиторское мнение, аудиторская организация должна собрать достаточные и надлежащие аудиторские доказательства посредством выполнения следующих аудиторских процедур:</a:t>
            </a:r>
          </a:p>
          <a:p>
            <a:pPr marL="8763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рисков для получения понимания деятельности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его среды, включая систему внутреннего контроля, с целью оценки рисков существенного искажения информации на уровне бухгалтерской отчетности в целом и на уровне предпосылок ее подготовки;</a:t>
            </a:r>
          </a:p>
          <a:p>
            <a:pPr marL="8763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контроля для установления эффективности функционирования средств контроля (если это необходимо или является частью выбранного аудиторской организацией подхода к проведению аудита) по предотвращению или выявлению и устранению существенных искажений информации на уровне предпосылок подготовки бухгалтерской отчетности;</a:t>
            </a:r>
          </a:p>
          <a:p>
            <a:pPr marL="8763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 существу для выявления существенных искажений информации на уровне предпосылок подготовки бухгалтерской отчетности.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п.35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114 «Аудиторские доказательства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от 26.10.2000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6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596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935"/>
            <a:ext cx="10515600" cy="5172028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документах Аудитора по проверенным статьям отчетности указано, что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«аудит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выборочным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методом».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из рабочих документов не всегда можно сделать вывод, какая совокупность проверялась, какой способ выборки применялся из предусмотренных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и ВПАД.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рабочих документах есть доказательства проверки первоначальной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ОС,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амортизации по ним, но нельзя сделать вывод, каким образом они отбирались для проверки, какая совокупность не попала в проверку. Есть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фраза Аудитора в РД: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«установлено выборочным аудитом, что восстановительная стоимость основных средств определена верно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выборочной совокупности повторяют элементы тестирования ключевых элементов.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2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452DD-36A6-47DE-A696-F16F1BCF3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62BC6-B0B5-423A-870C-FA000810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1039764" cy="516283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АЗ регулирует НПАД 18 «АУДИТОРСКОЕ ЗАКЛЮЧЕНИЕ ПО БУХГАЛТЕРСКОЙ И (ИЛИ) ФИНАНСОВОЙ ОТЧЕТНОСТИ», утвержденные постановлением Министерства финансов Республики Беларусь от 28.06.2017.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20.02.2021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действовала редакция с изменениями, введенными постановлением Минфина от 12.12.2019 № 72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 20.02.2021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редакция с изменениями, введенными постановлением Минфина от 14.01.2021 № 6. Постановление № 6 опубликовано на Национальном правовом Интернет-портале Республики Беларусь - 19.02.2021. Начало действия документа - 20.02.2021.</a:t>
            </a:r>
            <a:r>
              <a:rPr lang="ru-RU" dirty="0">
                <a:latin typeface="Arial"/>
                <a:cs typeface="Arial"/>
              </a:rPr>
              <a:t/>
            </a:r>
            <a:br>
              <a:rPr lang="ru-RU" dirty="0"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08B2B0-F766-4D4B-A343-BBFA7CDC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985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АУДИТЕ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необходимо принять решение об элементах, которые необходимо протестировать в проверяемой совокупности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>
              <a:buNone/>
            </a:pP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элементы (сплошная проверка);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элементы (тестирование определенных элементов);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элементы (применение выборочного способа).</a:t>
            </a:r>
          </a:p>
          <a:p>
            <a:pPr marL="0" lvl="0" indent="0" algn="just">
              <a:buNone/>
            </a:pPr>
            <a:endParaRPr lang="ru-RU" sz="2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способа или сочетание нескольких способов тестирования элементов является предметом профессионального суждения аудиторской организации и зависит от конкретных обстоятельств аудита, оцененных рисков существенного искажения информации и ожидаемой эффективности применяемых способов.</a:t>
            </a:r>
          </a:p>
          <a:p>
            <a:pPr marL="0" lvl="0" indent="0" algn="just">
              <a:buNone/>
            </a:pP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п.10 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77 («Выборочный способ и другие способы тестирования в аудите»)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2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985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АУДИТЕ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ru-RU" sz="2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принимая во внимание информацию, полученную в процессе понимания деятельности и системы внутреннего контроля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оцененный риск существенного искажения информации и характеристики проверяемой совокупности, может принять решение о тестировании специфических элементов проверяемой совокупности. Отбор специфических элементов производится на основании профессионального суждения и подвержен риску, не связанному с применением выборочного способа.</a:t>
            </a:r>
            <a:endParaRPr lang="ru-RU" sz="2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отбора специфических элементов необходимо запланировать аудиторские процедуры с целью получения достаточных надлежащих аудиторских доказательств в отношении остальной части проверяемой совокупности в случае ее существенности.</a:t>
            </a:r>
          </a:p>
          <a:p>
            <a:pPr marL="0" lvl="0" indent="0" algn="just">
              <a:buNone/>
            </a:pP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п.12 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77 («Выборочный способ и другие способы тестирования в аудите»)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88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200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АУДИТЕ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6004"/>
            <a:ext cx="10515600" cy="499095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выборки, определяемый аудиторской организацией, должен быть достаточным для снижения риска выборки до приемлемо низкого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п.15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77 «Выборочный способ и другие способы тестирования в аудите» от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09.07.2001)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должна оценить, обеспечивают ли результаты тестирования разумное основание для формирования выводов о проверяемой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совокупности</a:t>
            </a: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п.27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77 «Выборочный способ и другие способы тестирования в аудите» от 09.07.2001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пп.28-30 указанных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 порядок документирования планирования и результатов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выборки.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63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200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АУДИТЕ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6004"/>
            <a:ext cx="10515600" cy="49909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 этапе планирования тестирования в рабочей документации отражает: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критериев, определяющих ошибки, в зависимости от цели теста;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проверяемой совокупности (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группировочные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признаки; способы получения полноты данных; элементы, которые планируется проверить сплошным порядком (если таковые имеются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объем выборки;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выборки и описание способа его определения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отбора элементов выборки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необходимую информацию по вопросам планирования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п.29 НПАД 77 («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</a:t>
            </a: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аудите»)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68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200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АУДИТЕ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6004"/>
            <a:ext cx="10515600" cy="49909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проведения выборочной проверки и оценки ее результатов аудиторской организацией документируются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ожидаемой ошибки по результатам выборочной проверки;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общей ошибки проверяемой совокупности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характера и причин выявленных ошибок;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ожидаемой ошибки с допустимой ошибкой;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выборочной проверки;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необходимая информация, относящаяся к процессу проведения выборочной проверки и оценке ее результатов.</a:t>
            </a:r>
          </a:p>
          <a:p>
            <a:pPr marL="0" lvl="0" indent="0" algn="just">
              <a:buNone/>
            </a:pP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п.30 НПАД 77 («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способ и другие способы тестирования в </a:t>
            </a: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аудите»)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6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596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935"/>
            <a:ext cx="10515600" cy="51720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рабочих документах Аудитора отсутствует информация о том, каким образом данные бухгалтерской отчетности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согласуются и увязываются с данными бухгалтерского учета.</a:t>
            </a:r>
          </a:p>
          <a:p>
            <a:pPr marL="12700" lvl="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b="1" u="sng" spc="5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п. 67 НПАД 147 «Аудиторские процедуры, выполняемые в соответствии с оцененными рисками» от 01.12.2010 </a:t>
            </a:r>
            <a:r>
              <a:rPr lang="ru-RU" sz="2400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документация аудиторской организации должна содержать информацию о том, что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 бухгалтерской (финансовой) отчетности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согласуются и увязаны с данными бухгалтерского учета, лежащими в основе этой бухгалтерской (финансовой) отчетности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организация, руководствуясь профессиональным суждением, самостоятельно определяет формы документирования и отражает их во внутренних правилах аудиторской деятельности аудиторской 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12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</p:spPr>
        <p:txBody>
          <a:bodyPr/>
          <a:lstStyle/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897"/>
            <a:ext cx="10515600" cy="50090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аудиторских доказательств зависит от источника их получения (внутреннего или внешнего), формы их получения (визуального, документального или устного), а также от отдельных обстоятельств, в которых они были получены. Доказательства, полученные из внешних по отношению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лицу источников, считаются более надежными, но могут существовать обстоятельства, влияющие на надежность такой информации (если источник недостаточно информирован, то аудиторские доказательства, полученные из него, не могут считаться надежными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(П.6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114  «Аудиторские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доказательства»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26.10.2000)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04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</p:spPr>
        <p:txBody>
          <a:bodyPr/>
          <a:lstStyle/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897"/>
            <a:ext cx="10515600" cy="50090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надежности аудиторских доказательств необходимо учитывать следующее: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 являются более надежными, если они получены из независимых, внешних по отношению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лицу источников;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доказательства, полученные из внутренних источников, являются более надежными, если соответствующие средства контроля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функционируют эффективно;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доказательства, полученные непосредственно аудиторской организацией (в частности, путем выполнения процедур наблюдения за применением средств контроля), являются более надежными, чем аудиторские доказательства, полученные косвенным путем (путем расспросов работников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 том, как они применяют средства контроля) или в результате проведения аналитических процедур;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 являются более надежными, если они представлены в документальной форме на бумажном, электронном или ином носителе информации (так, протокол заседания, который велся в процессе его проведения, является более надежным доказательством, чем последующие устные заявления участников относительно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обсуждавшихся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 вопросов);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доказательства, представленные оригиналами документов, являются более надежными, чем аудиторские доказательства, представленные копиями.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(П.6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114  «Аудиторские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доказательства»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26.10.2000)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76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</p:spPr>
        <p:txBody>
          <a:bodyPr/>
          <a:lstStyle/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897"/>
            <a:ext cx="10515600" cy="50090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должна учитывать соотношение между расходами на получение аудиторских доказательств и полезностью получаемой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 Однако сложность получения доказательства и связанные с его получением затраты сами по себе не являются достаточным основанием для отказа от выполнения необходимой процедуры, если для нее нет альтернативы.</a:t>
            </a:r>
          </a:p>
          <a:p>
            <a:pPr marL="0" lvl="0" indent="0" algn="just">
              <a:buNone/>
            </a:pP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П.10 </a:t>
            </a: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114  «Аудиторские доказательства» от 26.10.2000)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обоснованных выводов аудиторская организация не проверяет всю имеющуюся информацию, поскольку необходимые выводы в отношении групп хозяйственных операций, остатков по счетам бухгалтерского учета и раскрытия информации могут быть сделаны в результате применения выборочных методов аудита. Кроме того, аудиторская организация полагается на аудиторские доказательства, которые лишь предоставляют аргументы в поддержку определенного вывода, а не носят исчерпывающего характера. Однако для получения разумной уверенности аудиторской организации нужны именно те доказательства, которые предоставят ей необходимые аргументы.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аудиторская организация должна руководствоваться профессиональным суждением и проявлять профессиональный скептицизм при оценке количества и качества аудиторских доказательств, анализируя их достаточность и надлежащий характер с точки зрения возможности формирования на их основе аудиторского мнения.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(П.11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114  «Аудиторские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доказательства»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26.10.2000)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90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542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АУДИТА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6293"/>
            <a:ext cx="10515600" cy="52806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должна: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информацию по планированию и проведению аудита;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достаточным и надлежащим образом отражать основания для формирования аудиторского мнения;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доказательством того, что аудит проводился в соответствии с нормативными правовыми актами.</a:t>
            </a:r>
          </a:p>
          <a:p>
            <a:pPr marL="0" lvl="0" indent="0" algn="just">
              <a:buNone/>
            </a:pP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(П.3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 «Документирование аудита»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04.08.2000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должна составляться в объеме, необходимом для обеспечения общего понимания проведенного аудита.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(П.5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 </a:t>
            </a: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должна отражать информацию о планировании аудита, характере, сроках проведения и объеме выполненных аудиторских процедур, их результатах, а также о выводах, сделанных на основе полученных аудиторских доказательств.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документах должны содержаться обоснования всех существенных вопросов, по которым аудиторская организация выразила свое профессиональное суждение, необходимая аргументация и доказательства, известные аудиторской организации на момент формирования выводов.</a:t>
            </a:r>
          </a:p>
          <a:p>
            <a:pPr marL="0" indent="0" algn="just">
              <a:buNone/>
            </a:pP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452DD-36A6-47DE-A696-F16F1BCF3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63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62BC6-B0B5-423A-870C-FA000810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46"/>
            <a:ext cx="11039764" cy="569883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700 (пересмотренный) «Формирование мнения и составление заключения о финансовой отчетности»;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701 «Информирование о ключевых вопросах аудита в аудиторском заключении»;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705 (пересмотренный) «Модифицированное мнение в аудиторском заключении»;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706 (пересмотренный) «Разделы «Важные обстоятельства» и «Прочие сведения» в аудиторском заключении»;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720 (пересмотренный) «Обязанности аудитора, относящиеся к прочей информации»;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МСА 570 (пересмотренный) «Непрерывность деятельности»;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МСА 510 «Аудиторские задания, выполняемые впервые: остатки на начало периода» и МСА 710 «Сравнительная информация – сопоставимые показатели и сравнительная финансовая отчетность».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08B2B0-F766-4D4B-A343-BBFA7CDC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176"/>
            <a:ext cx="10515600" cy="64279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АУДИТА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389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вправе самостоятельно определять объем рабочей документации по каждому конкретному аудиту.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ее объем должен быть таким, чтобы аудитор, который не имел отношения к аудиту данного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смог бы исключительно на основе данной документации (не прибегая к дополнительным беседам или переписке) понять проделанную работу и обоснованность сделанных выводов и принятых решений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(П.7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 «Документирование аудита»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04.08.2000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рабочую документацию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выдержки или копии документов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(П.9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повышения эффективности подготовки и проверки рабочей документации аудиторской организации следует разработать типовые формы документов (бланки, вопросники, типовые письма и обращения).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документирования облегчает аудиторам выполнение задания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одновременно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контролировать результаты выполняемой ими работы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Вместе с тем рабочая документация должна быть составлена и систематизирована таким образом, чтобы отвечать обстоятельствам каждого аудита и потребностям аудиторской организации при его проведении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(П.10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54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176"/>
            <a:ext cx="10515600" cy="497941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АУДИТА 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по </a:t>
            </a:r>
            <a:r>
              <a:rPr lang="ru-RU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170"/>
            <a:ext cx="10515600" cy="54707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должна документировать любую существенную информацию, имеющую отношение к аудиту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 порядке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документированию подлежат: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свидетельствующие о значимых рисках существенного искажения бухгалтерской и (или) финансовой отчетности;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аудиторских процедур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указывающие на возможность существенного искажения финансовой информации или необходимость пересмотра предварительной оценки рисков существенного искажения бухгалтерской и (или) финансовой отчетности и запланированных аудиторских процедур в ответ на эти риски;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препятствовали проведению необходимых аудиторских процедур;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аудиторских процедур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ключевых вопросов аудита;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аудиторских процедур, направленных на оценку способности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продолжать свою деятельность непрерывно;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аудиторских процедур в отношении анализа событий после отчетной даты;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существенности выявленных в ходе аудита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искажений;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риска существенного искажения бухгалтерской и (или) финансовой отчетности в результате недобросовестных действий работников и (или) руководства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модификации аудиторского мнения в аудиторском заключении.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(П.12 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74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479834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АУДИТА 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по </a:t>
            </a:r>
            <a:r>
              <a:rPr lang="ru-RU" sz="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170"/>
            <a:ext cx="10515600" cy="54707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документировании выполняемых аудиторских процедур аудиторская организация должна указывать их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определяющие характеристики, которые обеспечат собственную подотчетность за выполненные работы и облегчат проведение расследований случаев расхождений или несоответствий: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детальном тестировании - даты и номера отобранных для проверки документов;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процедур, предусматривающих отбор документов, отражающих операции с суммами, превышающими определенное значение, - объем выполненных процедур и проверенную совокупность;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процедур, предполагающих применение систематического отбора элементов выборки из совокупности документов, - сведения о проверяемой совокупности, начальный документ (начальную точку) и интервал выборки, сведения о сформированной выборке;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процедур, предполагающих применение бессистемного отбора элементов выборки, - описание сути примененного при отборе элементов профессионального суждения, его обоснование, сведения о проверяемой совокупности и сформированной выборке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процедур, предусматривающих проведение опросов, - даты опросов, имена и должности опрошенных работников;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наблюдения - наблюдаемый процесс, время и место проведения наблюдения, имена и должности лиц, участвовавших в наблюдаемом процессе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(П.13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№ 81  «Документирование аудита» от 04.08.2000)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60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2"/>
            <a:ext cx="10515600" cy="651849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ОТЧЕТА 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1438"/>
            <a:ext cx="10515600" cy="5425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«Денежные средства и их эквиваленты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Краткосрочная кредиторская задолженность по поставщикам, подрядчикам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включали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актов сверок и выписок банков. В рабочих документах есть ссылки на акты сверок и выписки. Аудитор посчитал нецелесообразным подтверждать документами каждый рассмотренный вопрос и включать в состав рабочей документации копии документов, оформленных надлежащим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 (то есть, не содержащих ошибок).</a:t>
            </a:r>
          </a:p>
          <a:p>
            <a:pPr marL="0" indent="0" algn="just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Специалиста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аудиторские доказательства достаточными и надлежащими, это предмет профессионального суждения Аудитора. При этом Аудитор должен учитывать такие факторы, как значительность возможных искажений на уровне предпосылок подготовки бухгалтерской отчетности и вероятность того, что они могут иметь существенное влияние на бухгалтерскую отчетность по отдельности или в совокупности с другими возможными искажениями; а также опыт, полученный во время аудита в предыдущие отчетные периоды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кредиторской задолженности перед связанной стороной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94% от общей суммы кредиторской задолженности и значительно превышает уровень существенности, рассчитанный для целей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Специалисту не представляется возможным сделать вывод о надлежащем характере, полученных Аудитором аудиторских доказательств в части обязательств, в ситуации, когда нет ни одного подтверждения от третьих лиц, ни одной копии документа (в данном случае – актов сверок) как минимум, по кредиторской задолженности, которая почти равна по сумме валюте баланса, а также учитывая тот факт, что Аудитор проводил аудит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 впервые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8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724276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3865"/>
            <a:ext cx="10515600" cy="556788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Специалисту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были представлены рабочие документы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аудиту отчета об изменении собственного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капитала, отчета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движении денежных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b="1" u="sng" spc="5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Нарушены </a:t>
            </a:r>
            <a:r>
              <a:rPr lang="ru-RU" sz="2400" b="1" u="sng" spc="5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4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5-6 </a:t>
            </a:r>
            <a:r>
              <a:rPr lang="ru-RU" sz="2400" b="1" u="sng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4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не получил 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аудита достаточные и надлежащие аудиторские доказательства для выражения аудиторского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и не оценил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отражения в отчетности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информации об осуществленных хозяйственных операциях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Специалиста: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Аудитор выражает мнение по бухгалтерской отчетности, которая включает, в том числе, отчет об изменении капитала и отчет о движении денежных средств, о чем сказано в аудиторском заключении, то необходимо для выражения аудиторского мнения получать достаточные и надлежащие аудиторские доказательства по всем существенным операциям и сальдо в данных формах отчетности. Суммы хозяйственных операций в данных формах отчетности превышают уровень существенности, установленный для проведения аудита, что могло оказать влияние на аудиторское мнение.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660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724276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3865"/>
            <a:ext cx="10515600" cy="556788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примечаниях к бухгалтерской отчетности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необходимые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законодательства раскрытия. Такие, как информация по основным средствам, нематериальным активам, дебиторской задолженности. Кроме того, из рабочего документа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Аудитора не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возможным сделать вывод, является ли, по мнению Аудитора, нераскрытая информация существенной для понимания отчетности ее пользователями, и можно ли в этом случае влияние искажения на бухгалтерскую отчетность считать распространенным.</a:t>
            </a:r>
            <a:endParaRPr lang="ru-RU" sz="1900" b="1" u="sng" spc="5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п. 6 </a:t>
            </a:r>
            <a:r>
              <a:rPr lang="ru-RU" sz="1900" b="1" u="sng" spc="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1900" b="1" u="sng" spc="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следует оценить достаточность раскрытия информации в отчетности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для понимания пользователями этой отчетности влияния существенных хозяйственных операций и событий на информацию, представленную в отчетности.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19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Специалиста: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п.45 </a:t>
            </a:r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сказано, что влияние искажения на отчетность считается распространенным, если, по мнению аудиторской организации, оно имеет первостепенное значение для понимания отчетности ее пользователями в части раскрытия информации.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Аудитору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следовало проанализировать, имеет ли информация первостепенное значение для понимания отчетности ее пользователями,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(учитывая, что суммы основных средств и дебиторской задолженности в отчетности существенные) и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вывод, оказывает ли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нераскрытие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информации распространенное влияние на бухгалтерскую отчетность. В этом случае Аудитору следовало рассмотреть вопрос модификации аудиторского мнения в аудиторском заключении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35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Аудитор пришел к выводу, что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нераскрытие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в примечаниях, требуемой в соответствии с законодательством, не оказывает распространенное влияние на бухгалтерскую отчетность, следовало, как минимум, включить данный вопрос в отчет по результатам аудита.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обоих случаях аудиторские процедуры и выводы должны быть изложены в рабочей документации аудиторов.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Аудитор выражает мнение по бухгалтерской отчетности, которая включает, в том числе, примечания к бухгалтерской отчетности, о чем сказано в аудиторском заключении, то необходимо получать достаточные и надлежащие аудиторские доказательства по информации, изложенной в примечаниях.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должен получить убеждение, что клиент раскрыл информацию в соответствии с требованиями Национального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бухгалтерского учета и отчетности «Индивидуальная бухгалтерская отчетность», утвержденного постановлением Министерства финансов Республики Беларусь от 12.12.2016 №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 и требованиями НПАД.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ином случае следует рассмотреть, имеет ли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нераскрытие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распространенное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бухгалтерскую отчетность. В этом случае Аудитору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вопрос модификации аудиторского мнения в аудиторском заключении.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сообщения о факте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нераскрытия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существенной информации и о модификации аудиторского мнения руководству </a:t>
            </a:r>
            <a:r>
              <a:rPr lang="ru-RU" sz="1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вопрос, как правило решается. 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1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проанализировали проведенные Аудитором аудиторские процедуры по получению информации об имеющихся у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хозяйственных (экономических) спорах, которые могли существенно повлиять на бухгалтерскую отчетность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лица. В рабочем документе Аудитора по аудиту расчетов указано: «нами был проведен аудит наличия судебных дел и претензионных разбирательств, отражения признанных претензий и судебных расходов на счетах бухгалтерского учета путем получения информации в ходе устных бесед с работниками организации, проверки протоколов заседаний органов управления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в результате изучения которых наличие судебных дел и претензионных разбирательств не установлено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Специалисту не были представлены рабочие документы, из которых можно было бы сделать вывод о том: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 были проведены беседы, даты их проведения, какие вопросы были заданы и какие ответы получены;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заседаний органов управления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были проверены, какие вопросы обсуждались на заседаниях и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19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Специалиста: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п.19 НПАД «Получение аудиторских доказательств в некоторых конкретных случаях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от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29.09.2005 № 115 аудиторская организация должна выполнить определенные процедуры с тем, чтобы получить информацию об имеющихся у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хозяйственных (экономических) спорах, которые могут существенно повлиять на бухгалтерскую отчетность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29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(Продолжение)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процедурам относятся: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необходимых запросов руководству </a:t>
            </a:r>
            <a:r>
              <a:rPr lang="ru-RU" sz="19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получение от него разъяснений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протоколов заседаний органов управления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перепиской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с организацией, оказывающей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юридические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затрат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на юридические услуги;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информации о деятельности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включая информацию, полученную от юридической службы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либо организации, оказывающей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аудируемому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лицу юридические услуги.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п.22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115 сказано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аудиторская организация должна проанализировать текущее положение дел по существенным хозяйственным (экономическим) спорам вплоть до даты подписания аудиторского заключения и при необходимости получить от юридической службы информацию, отражающую последние данные по разрешению споров.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п.23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115 сказано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если руководство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отказывается дать согласие аудиторской организации на обращение в юридическую службу или в организацию, оказывающую этому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аудируемому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лицу юридические услуги, то такой отказ следует рассматривать как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объема аудита, что ведет к выражению аудиторского мнения с оговоркой или к отказу от выражения мнения.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85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(Продолжение)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п.9 НПАД «Заявления руководства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лица», утвержденных постановлением Министерства финансов Республики Беларусь от 11.03.2002 № 35 дополнительно к заявлениям руководства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о своих обязанностях, аудиторская организация может потребовать получение заявлений руководства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были ли соответствующим образом признаны, оценены, представлены или раскрыты требования законодательства или условия договорных соглашений, которые могут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бухгалтерскую отчетность.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п.12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35 указано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заявления руководства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подтверждают или опровергают сделанные аудиторской организацией выводы, а также представляют аудиторские доказательства в тех случаях, когда такие доказательства сложно или невозможно получить иными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заявления руководства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являются единственным существующим аудиторским доказательством, то аудиторская организация оценивает достоверность, достаточность и своевременность полученных заявлений.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FB8E9-E556-447D-8206-B3FB2B3B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НПАД 18 «АУДИТОРСКОЕ ЗАКЛЮЧЕНИЕ ПО БУХГАЛТЕРСКОЙ И (ИЛИ) ФИНАНСОВОЙ ОТЧЕТНОСТИ»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E747B-AD91-4BA4-BA02-0D26DD78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п.2 НПАД 18 добавлен термин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«Руководитель задания»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НПАД 8  «Внутренняя оценка качества работы аудиторов». </a:t>
            </a:r>
          </a:p>
          <a:p>
            <a:pPr marL="0" indent="0" algn="just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задания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руководитель аудиторской организации, аудитор – индивидуальный предприниматель или работник аудиторской организации, аудитора – индивидуального предпринимателя, имеющий квалификационный аттестат аудитора и уполномоченный приказом, распоряжением руководителя аудиторской организации, аудитора – индивидуального предпринимателя или иным оформленным в установленном порядке документом подписывать итоговые документы, подготовленные по результатам выполнения аудиторского задания,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несущие ответственность за качество выполнения аудиторского задания, а также за выраженное в аудиторском заключении от имени аудиторской организации, аудитора – индивидуального предпринимателя аудиторское мнение, содержание аудиторского заключения и (или) иных итоговых документов, подготовленных по результатам выполнения аудиторского задания.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E98A55-D054-49E5-BBC0-84B40B74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проведении аудита бухгалтерской отчетности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указал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резерв по сомнительным долгам не создавался.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Специалисту не был представлен рабочий документ, содержащий аудиторские процедуры по проверке следующих вопросов: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сомнительная дебиторская задолженность, и каким образом она выявляется;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периодичностью и каким способом должен создаваться резерв в соответствии с учетной политикой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требованиям законодательства в части создания резерва по сомнительным долгам.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Специалиста: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смогли убедиться, были ли получены в ходе аудита достаточные и надлежащие аудиторские доказательства по статье бухгалтерской отчетности «Краткосрочная дебиторская задолженность».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483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(аудитору - индивидуальному предпринимателю) необходимо модифицировать аудиторское мнение, если: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полученных аудиторских доказательств аудиторская организация (аудитор - индивидуальный предприниматель) приходит к выводу о том, что отчетность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целом содержит существенные искажения;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(аудитора - индивидуального предпринимателя) отсутствует возможность получения достаточных и надлежащих аудиторских доказательств того, что отчетность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целом не содержит существенных искажений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п.8 НПАД 18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Модифицированное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может быть выражено в следующих формах: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с оговоркой;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выражения аудиторского мнения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п.43 </a:t>
            </a:r>
            <a:r>
              <a:rPr lang="ru-RU" sz="23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организацией (аудитором - индивидуальным предпринимателем) формы модифицированного аудиторского мнения зависит от: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послуживших основанием для выражения модифицированного аудиторского мнения (наличие существенных искажений отчетности или, в случае невозможности получения достаточных и надлежащих аудиторских доказательств, вероятность наличия таких существенных искажений);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суждения относительно распространения влияния, в том числе возможного, таких искажений на отчетность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п.44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влияния существенных искажений на отчетность или возможного влияния таких искажений, если они имеются, но остались необнаруженными вследствие невозможности получения достаточных и надлежащих аудиторских доказательств, используется понятие распространенности.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искажения на отчетность считается распространенным, если, по мнению аудиторской организации (аудитора - индивидуального предпринимателя), оно: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 отдельными счетами бухгалтерского учета или статьями отчетности;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счетами бухгалтерского учета или статьями отчетности, но затрагивает или может затрагивать существенную часть отчетности;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первостепенное значение для понимания отчетности ее пользователями в части раскрытия информации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п.45 </a:t>
            </a:r>
            <a:r>
              <a:rPr lang="ru-RU" sz="25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(аудитору - индивидуальному предпринимателю) следует выразить аудиторское мнение с оговоркой в том случае, когда: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достаточные и надлежащие аудиторские доказательства, аудиторская организация (аудитор - индивидуальный предприниматель) приходит к выводу о том, что искажения, рассматриваемые по отдельности или в совокупности с другими искажениями, являются существенными, но их влияние на отчетность не является распространенным;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(аудитора - индивидуального предпринимателя) отсутствует возможность получения достаточных и надлежащих аудиторских доказательств, на которых возможно было бы основывать аудиторское мнение, однако аудиторская организация (аудитор - индивидуальный предприниматель) приходит к выводу, что возможное влияние необнаруженных искажений на отчетность может быть существенным, но не распространенным.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п.46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(аудитору - индивидуальному предпринимателю) следует выразить отрицательное аудиторское мнение в том случае, когда, получив достаточные и надлежащие аудиторские доказательства, аудиторская организация (аудитор - индивидуальный предприниматель) приходит к выводу, что искажения, рассматриваемые по отдельности или в совокупности с другими искажениями, являются существенными, и их влияние на отчетность является распространенным.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п.47 </a:t>
            </a:r>
            <a:r>
              <a:rPr lang="ru-RU" sz="25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(аудитору - индивидуальному предпринимателю) следует отказаться от выражения аудиторского мнения в том случае, когда: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(аудитора - индивидуального предпринимателя) отсутствует возможность получения достаточных и надлежащих аудиторских доказательств, на которых возможно было бы основывать аудиторское мнение,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аудиторская организация (аудитор - индивидуальный предприниматель) приходит к выводу, что возможное влияние необнаруженных искажений на отчетность может быть существенным и распространенным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(аудитор - индивидуальный предприниматель) в ситуациях, связанных с наличием множества факторов неопределенности, приходит к выводу о том, что, несмотря на полученные достаточные и надлежащие аудиторские доказательства в отношении каждого фактора неопределенности, невозможно сформировать аудиторское мнение об отчетности вследствие потенциального воздействия факторов неопределенности друг на друга и их возможного совокупного влияния на отчетность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п.48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подписания договора оказания аудиторских услуг аудиторской организации (аудитору - индивидуальному предпринимателю) становится известно о том, что руководство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устанавливает ограничение объема аудита, которое может привести к необходимости выражения аудиторского мнения с оговоркой или к отказу от выражения аудиторского мнения, аудиторской организации (аудитору - индивидуальному предпринимателю) следует обратиться к руководству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с просьбой о снятии этого ограничения. Если руководство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отказывается снять это ограничение, аудиторской организации (аудитору - индивидуальному предпринимателю) следует сообщить об этом лицам, наделенным руководящими полномочиями, за исключением случаев, когда все лица, наделенные руководящими полномочиями, являются одновременно руководством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и определить, имеется ли возможность выполнения альтернативных процедур для получения достаточных и надлежащих аудиторских доказательств.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п.49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 получения достаточных и надлежащих аудиторских доказательств путем выполнения альтернативных процедур аудиторской организации (аудитору - индивидуальному предпринимателю) следует: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аудиторская организация (аудитор - индивидуальный предприниматель) приходит к выводу, что возможное влияние на отчетность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необнаруженных искажений может быть существенным, но не распространенным, выразить аудиторское мнение с оговоркой;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аудиторская организация (аудитор - индивидуальный предприниматель) приходит к выводу, что возможное влияние на отчетность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необнаруженных искажений может быть настолько существенным и распространенным, что выражение аудиторского мнения с оговоркой будет недостаточным для информирования пользователей отчетности о серьезности сложившейся ситуации, аудиторской организации (аудитору - индивидуальному предпринимателю) следует:</a:t>
            </a:r>
          </a:p>
          <a:p>
            <a:pPr mar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возможно и целесообразно, отказаться от проведения аудита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отказывается от проведения аудита, необходимо предварительно проинформировать лиц, наделенных руководящими полномочиями, об обстоятельствах, связанных с выявленными в ходе аудита искажениями, которые могли бы привести к выражению модифицированного аудиторского мнения;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проведения аудита до представления аудиторского заключения невозможен или практически неосуществим, то отказаться от выражения аудиторского мнения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п.50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АУДИТОРСКОГО МНЕНИЯ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приходит к выводу о необходимости выразить в аудиторском заключении отрицательное аудиторское мнение или отказаться от выражения аудиторского мнения об отчетности в целом, то одновременно в это же заключение не может быть включено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немодифицированное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аудиторское мнение об отдельных формах или статьях отчетности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п.51 </a:t>
            </a:r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18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предполагает модифицировать аудиторское мнение в аудиторском заключении, необходимо сообщить лицам, наделенным руководящими полномочиями, об обстоятельствах, послуживших основанием для модификации, а также о предполагаемой формулировке модифицированного аудиторского мнения.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п.52 НПАД 18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аудитора: 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выдал аудиторское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без оговорок.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бухгалтерском балансе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товарно-материальных ценностей превышает уровень существенности, рассчитанный для целей аудита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представленным рабочим документам Аудитор на выборочной основе проверил наличие объектов основных средств.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не  участвовал в инвентаризации запасов, о чем есть запись в отчете по результатам аудита бухгалтерской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рабочих документов Аудитора по аудиту запасов не следует, были ли проведены альтернативные процедуры и были ли рассмотрены результаты проведенной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лицом инвентаризации перед составлением годовой бухгалтерской отчетности.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товарно-материальных ценностей существенна для бухгалтерской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финансовой отчетности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должна получить достаточные надлежащие аудиторские доказательства относительно существования и состояния товарно-материальных ценностей, присутствуя при их инвентаризации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Такое присутствие позволяет аудиторской организации инспектировать товарно-материальные ценности, наблюдать за соблюдением установленного руководством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порядка отражения в учете результатов инвентаризации и оценить действенность системы внутреннего контроля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 </a:t>
            </a:r>
            <a:r>
              <a:rPr lang="ru-RU" sz="25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115 «Получение аудиторских доказательств в некоторых конкретных случаях» от 29.09.2005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аудиторской организации при инвентаризации товарно-материальных ценностей не представляется возможным,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должна при проведении аудита выполнить альтернативные аудиторские процедуры, в частности, самостоятельно провести выборочный осмотр и пересчет товарно-материальных ценностей или наблюдать за проведением выборочного пересчета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в случае необходимости, (если возникли сомнения в достоверности данных инвентаризации) составить оборотную ведомость движения товарно-материальных ценностей в период между датой проведения выборочного осмотра (пересчета) и датой составления бухгалтерской (финансовой) отчетности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</a:t>
            </a:r>
            <a:r>
              <a:rPr lang="ru-RU" sz="25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115 «Получение аудиторских доказательств в некоторых конкретных случаях» от 29.09.2005 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FB8E9-E556-447D-8206-B3FB2B3B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9954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НПАД 18 «АУДИТОРСКОЕ ЗАКЛЮЧЕНИЕ ПО БУХГАЛТЕРСКОЙ И (ИЛИ) ФИНАНСОВОЙ ОТЧЕТНОСТИ»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E747B-AD91-4BA4-BA02-0D26DD78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721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П.23 НПАД 18 изложен следующим образом: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заключение подписывается руководителем задания, а также руководителем аудиторской группы или аудитором, проводившим аудит, если аудит проводил один аудитор. </a:t>
            </a:r>
            <a:r>
              <a:rPr lang="ru-RU" sz="20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заключение подписывается руководителем аудиторской организации, а в случае  его  отсутствия -лицом,  исполняющим  его  обязанности,  при  наличии  у  данного  лица квалификационного  аттестата  аудитора,  и  аудитором,  возглавлявшим  аудит  или  проводившим аудит, если аудит проводил один аудитор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 заключение  может  подписываться  назначенным  руководителем  аудиторской организации  лицом,  имеющим  квалификационный  аттестат  аудитора,  при  наличии  приказа, распоряжения,  иного  документа, оформленного  в  установленном  порядке,  подтверждающего полномочия  данного  лица  на  подписание  аудиторского  заключения  от  имени  аудиторской организации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 заключение,  составленное  аудитором-индивидуальным  предпринимателем, подписывается им лично. В случае, если аудитор-индивидуальный предприниматель привлекает аудиторов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трудовым договорам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проведения  аудита,  аудиторское  заключение  должно  быть  также  подписано руководителем аудиторской группы или аудитором, проводившим аудит, если аудит проводил один аудитор. </a:t>
            </a:r>
            <a:r>
              <a:rPr lang="ru-RU" sz="20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аудитором, возглавлявшим аудит или проводившим аудит, если аудит проводил один аудитор.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E98A55-D054-49E5-BBC0-84B40B74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Аудитор в силу каких-либо обстоятельств не может выполнить необходимые для получения аудиторских доказательств аудиторские процедуры, то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отразить такие обстоятельства, а также раскрыть достаточность и надлежащий характер выполненных альтернативных аудиторских процедур, способствующих достижению цели аудита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п.16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«Документирование аудита»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04.08.2000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руководствуемся пунктом 50 НПАД 18.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НПАД не предусматривают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альтернативных процедур. Они говорят про случаи НЕВОЗМОЖНОСТИ 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в силу каких-либо обстоятельств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задокументировать этот факт.</a:t>
            </a:r>
          </a:p>
          <a:p>
            <a:pPr marL="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Аудитором не были получены в ходе аудита достаточные и надлежащие аудиторские доказательства для выражения аудиторского мнения в части существования и состояния запасов и возможного влияния этого обстоятельства на другие статьи бухгалтерской отчетности.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аудитора: 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выразил аудиторское мнение с оговоркой по причине того, что не наблюдал за проведением инвентаризации товарно-материальных ценностей 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выполнения альтернативных процедур он не смог получить достаточные надлежащие аудиторские доказательства относительно существования и количества товарно-материальных ценностей.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указал в разделе «Основание для выражения аудиторского мнения с оговоркой» аудиторского заключения, на какую сумму сделана оговорка и на какие статьи бухгалтерского баланса, а также возможное влияние на финансовые результаты и нераспределенную прибыль.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При </a:t>
            </a:r>
            <a:r>
              <a:rPr lang="ru-RU" sz="2400" dirty="0">
                <a:latin typeface="Times New Roman"/>
                <a:ea typeface="Times New Roman"/>
              </a:rPr>
              <a:t>наличии существенного искажения отдельных показателей в отчетности (включая раскрытие количественной информации в примечаниях к отчетности), аудиторской организации следует привести в разделе, содержащем основания для выражения модифицированного аудиторского мнения, описание и </a:t>
            </a:r>
            <a:r>
              <a:rPr lang="ru-RU" sz="2400" b="1" dirty="0">
                <a:latin typeface="Times New Roman"/>
                <a:ea typeface="Times New Roman"/>
              </a:rPr>
              <a:t>количественную оценку влияния этих искажений на отчетность</a:t>
            </a:r>
            <a:r>
              <a:rPr lang="ru-RU" sz="2400" dirty="0">
                <a:latin typeface="Times New Roman"/>
                <a:ea typeface="Times New Roman"/>
              </a:rPr>
              <a:t>, за исключением случаев, когда такая оценка невозможна. Если количественная оценка влияния искажений на отчетность не может быть произведена, аудиторской организации следует указать это в этом разделе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п.58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u="sng" dirty="0" smtClean="0">
                <a:latin typeface="Times New Roman"/>
                <a:ea typeface="Times New Roman"/>
              </a:rPr>
              <a:t>Вывод </a:t>
            </a:r>
            <a:r>
              <a:rPr lang="ru-RU" sz="2400" b="1" u="sng" dirty="0">
                <a:latin typeface="Times New Roman"/>
                <a:ea typeface="Times New Roman"/>
              </a:rPr>
              <a:t>Специалиста</a:t>
            </a:r>
            <a:r>
              <a:rPr lang="ru-RU" sz="2400" b="1" u="sng" dirty="0" smtClean="0">
                <a:latin typeface="Times New Roman"/>
                <a:ea typeface="Times New Roman"/>
              </a:rPr>
              <a:t>: </a:t>
            </a:r>
            <a:r>
              <a:rPr lang="ru-RU" sz="2400" dirty="0" smtClean="0">
                <a:latin typeface="Times New Roman"/>
                <a:ea typeface="Times New Roman"/>
              </a:rPr>
              <a:t>Так </a:t>
            </a:r>
            <a:r>
              <a:rPr lang="ru-RU" sz="2400" dirty="0">
                <a:latin typeface="Times New Roman"/>
                <a:ea typeface="Times New Roman"/>
              </a:rPr>
              <a:t>как в рабочих документах Аудитора по аудиту товарно-материальных ценностей не изложено, какие альтернативные процедуры были проведены, </a:t>
            </a:r>
            <a:r>
              <a:rPr lang="ru-RU" sz="2400" dirty="0" smtClean="0">
                <a:latin typeface="Times New Roman"/>
                <a:ea typeface="Times New Roman"/>
              </a:rPr>
              <a:t>почему он не смог получить убеждение, то нет </a:t>
            </a:r>
            <a:r>
              <a:rPr lang="ru-RU" sz="2400" dirty="0">
                <a:latin typeface="Times New Roman"/>
                <a:ea typeface="Times New Roman"/>
              </a:rPr>
              <a:t>подтверждений сделанному Аудитором выводу в разделе «Основание для выражения аудиторского мнения с оговоркой</a:t>
            </a:r>
            <a:r>
              <a:rPr lang="ru-RU" sz="2400" dirty="0" smtClean="0">
                <a:latin typeface="Times New Roman"/>
                <a:ea typeface="Times New Roman"/>
              </a:rPr>
              <a:t>».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Аудитором </a:t>
            </a:r>
            <a:r>
              <a:rPr lang="ru-RU" sz="2400" dirty="0">
                <a:latin typeface="Times New Roman"/>
                <a:ea typeface="Times New Roman"/>
              </a:rPr>
              <a:t>не были получены в ходе аудита достаточные и надлежащие аудиторские доказательства для выражения аудиторского мнения в части существования и состояния запасов и возможного влияния этого обстоятельства на другие статьи бухгалтерской отчетности.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МНЕНИЕ С ОГОВОРКОЙ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Внимание!</a:t>
            </a:r>
            <a:r>
              <a:rPr lang="ru-RU" sz="2400" dirty="0" smtClean="0">
                <a:latin typeface="Times New Roman"/>
                <a:ea typeface="Times New Roman"/>
              </a:rPr>
              <a:t> Постановление № 6 внесло определение термина «товарно-материальные ценности» в </a:t>
            </a:r>
            <a:r>
              <a:rPr lang="ru-RU" sz="2400" dirty="0">
                <a:latin typeface="Times New Roman"/>
                <a:ea typeface="Times New Roman"/>
              </a:rPr>
              <a:t>НПАД «Получение аудиторских доказательств в некоторых конкретных случаях», утвержденных постановлением Министерства финансов Республики Беларусь от 29.09.2005 № </a:t>
            </a:r>
            <a:r>
              <a:rPr lang="ru-RU" sz="2400" dirty="0" smtClean="0">
                <a:latin typeface="Times New Roman"/>
                <a:ea typeface="Times New Roman"/>
              </a:rPr>
              <a:t>115: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П.2: Для </a:t>
            </a:r>
            <a:r>
              <a:rPr lang="ru-RU" sz="2400" dirty="0">
                <a:latin typeface="Times New Roman"/>
                <a:ea typeface="Times New Roman"/>
              </a:rPr>
              <a:t>целей настоящих национальных правил под товарно-материальными ценностями понимаются долгосрочные активы, включая долгосрочные активы, предназначенные для реализации, запасы, а также имущество, учитываемое организацией на </a:t>
            </a:r>
            <a:r>
              <a:rPr lang="ru-RU" sz="2400" dirty="0" err="1">
                <a:latin typeface="Times New Roman"/>
                <a:ea typeface="Times New Roman"/>
              </a:rPr>
              <a:t>забалансовых</a:t>
            </a:r>
            <a:r>
              <a:rPr lang="ru-RU" sz="2400" dirty="0">
                <a:latin typeface="Times New Roman"/>
                <a:ea typeface="Times New Roman"/>
              </a:rPr>
              <a:t> счетах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Таким образом, аудиторы обязаны участвовать в инвентаризации всех перечисленных ТМЦ или проводить альтернативные процедуры (с учетом их существенности».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В случае невозможности, как например, в ситуации, когда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аудируемое</a:t>
            </a:r>
            <a:r>
              <a:rPr lang="ru-RU" sz="2400" dirty="0" smtClean="0">
                <a:latin typeface="Times New Roman"/>
                <a:ea typeface="Times New Roman"/>
              </a:rPr>
              <a:t> лицо не проводит инвентаризацию активов в соответствии с Указом Президента РБ № 143 от 24.04.2020 «О поддержке экономики», аудитору следует пристально изучить вопрос влияния данного обстоятельства на аудиторское мнение.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u="sng" dirty="0" smtClean="0">
                <a:latin typeface="Times New Roman"/>
                <a:ea typeface="Times New Roman"/>
              </a:rPr>
              <a:t>Нарушения Аудитора: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Аудит </a:t>
            </a:r>
            <a:r>
              <a:rPr lang="ru-RU" sz="2400" dirty="0">
                <a:latin typeface="Times New Roman"/>
                <a:ea typeface="Times New Roman"/>
              </a:rPr>
              <a:t>за предшествующий отчетный период осуществляла другая аудиторская организация. В ходе оценки аудита начальных и сопоставимых данных бухгалтерской отчетности Специалистом был проанализирован рабочий документ </a:t>
            </a:r>
            <a:r>
              <a:rPr lang="ru-RU" sz="2400" dirty="0" smtClean="0">
                <a:latin typeface="Times New Roman"/>
                <a:ea typeface="Times New Roman"/>
              </a:rPr>
              <a:t>Аудитора «Сверка </a:t>
            </a:r>
            <a:r>
              <a:rPr lang="ru-RU" sz="2400" dirty="0">
                <a:latin typeface="Times New Roman"/>
                <a:ea typeface="Times New Roman"/>
              </a:rPr>
              <a:t>начальных и сопоставимых </a:t>
            </a:r>
            <a:r>
              <a:rPr lang="ru-RU" sz="2400" dirty="0" smtClean="0">
                <a:latin typeface="Times New Roman"/>
                <a:ea typeface="Times New Roman"/>
              </a:rPr>
              <a:t>данных», </a:t>
            </a:r>
            <a:r>
              <a:rPr lang="ru-RU" sz="2400" dirty="0">
                <a:latin typeface="Times New Roman"/>
                <a:ea typeface="Times New Roman"/>
              </a:rPr>
              <a:t>в котором перечислены выполненные процедуры, а именно: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произведена </a:t>
            </a:r>
            <a:r>
              <a:rPr lang="ru-RU" sz="2400" dirty="0">
                <a:latin typeface="Times New Roman"/>
                <a:ea typeface="Times New Roman"/>
              </a:rPr>
              <a:t>сверка данных бухгалтерского баланса и отчета о прибылях и убытках по состоянию на 01.01.2019, отраженных в отчетности за 2019 год с данными отчетности за 2018 год;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сверены данные с </a:t>
            </a:r>
            <a:r>
              <a:rPr lang="ru-RU" sz="2400" dirty="0" err="1">
                <a:latin typeface="Times New Roman"/>
                <a:ea typeface="Times New Roman"/>
              </a:rPr>
              <a:t>оборотно</a:t>
            </a:r>
            <a:r>
              <a:rPr lang="ru-RU" sz="2400" dirty="0">
                <a:latin typeface="Times New Roman"/>
                <a:ea typeface="Times New Roman"/>
              </a:rPr>
              <a:t>-сальдовыми ведомостями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Далее в рабочем документе сделаны следующие выводы, что Аудитором получены достаточные надлежащие аудиторские доказательства того, что: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начальные </a:t>
            </a:r>
            <a:r>
              <a:rPr lang="ru-RU" sz="2400" dirty="0">
                <a:latin typeface="Times New Roman"/>
                <a:ea typeface="Times New Roman"/>
              </a:rPr>
              <a:t>данные не содержат искажений, которые могут существенно повлиять на отчетность текущего отчетного периода;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конечные данные предшествующего отчетного периода правильно перенесены в начало текущего отчетного периода или изменены в соответствии с порядком ведения бухгалтерского учета и подготовки отчетности;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учетная политика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 применяется последовательно, либо изменения в учетной политике соответствуют требованиям законодательства, правильно отражены в бухгалтерском учете и раскрыты в отчетности.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В ходе осуществления внешней оценки было выявлено, что в рабочих документах Аудитора по аудиту существенных статей отчетности отсутствует информация по аудиту начальных и сопоставимых данных бухгалтерской отчетности. Специалисту не были предоставлены рабочие документы, из которых следовало бы, что Аудитор получил достаточные и надлежащие аудиторские доказательства в отношении начальных и сопоставимых данных, ознакомившись с отчетом по результатам аудита и (или) по возможности с рабочей документацией предыдущего аудитора и (или) провел дополнительные аудиторские процедуры для получения таких доказательств.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u="sng" dirty="0" smtClean="0">
                <a:effectLst/>
                <a:latin typeface="Times New Roman"/>
                <a:ea typeface="Times New Roman"/>
              </a:rPr>
              <a:t>Требования НПАД</a:t>
            </a:r>
            <a:r>
              <a:rPr lang="ru-RU" sz="2400" dirty="0" smtClean="0">
                <a:latin typeface="Times New Roman"/>
                <a:ea typeface="Times New Roman"/>
              </a:rPr>
              <a:t>: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При </a:t>
            </a:r>
            <a:r>
              <a:rPr lang="ru-RU" sz="2400" dirty="0">
                <a:latin typeface="Times New Roman"/>
                <a:ea typeface="Times New Roman"/>
              </a:rPr>
              <a:t>первичном аудите аудиторская организация должна получить достаточные надлежащие аудиторские доказательства того, что: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начальные данные не содержат искажений, которые могут существенно повлиять на бухгалтерскую отчетность текущего отчетного периода;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конечные данные предшествующего отчетного периода правильно перенесены в начало текущего отчетного периода или изменены в соответствии с порядком ведения бухгалтерского учета и подготовки бухгалтерской отчетности;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учетная политика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 применяется последовательно либо изменения в учетной политике соответствуют требованиям законодательства, правильно отражены в бухгалтерском учете и раскрыты в бухгалтерской отчетности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(П.4 </a:t>
            </a:r>
            <a:r>
              <a:rPr lang="ru-RU" sz="2400" b="1" i="1" dirty="0">
                <a:latin typeface="Times New Roman"/>
                <a:ea typeface="Times New Roman"/>
              </a:rPr>
              <a:t>НПАД «Начальные и сопоставимые данные в бухгалтерской и (или) финансовой отчетности</a:t>
            </a:r>
            <a:r>
              <a:rPr lang="ru-RU" sz="2400" b="1" i="1" dirty="0" smtClean="0">
                <a:latin typeface="Times New Roman"/>
                <a:ea typeface="Times New Roman"/>
              </a:rPr>
              <a:t>» от </a:t>
            </a:r>
            <a:r>
              <a:rPr lang="ru-RU" sz="2400" b="1" i="1" dirty="0">
                <a:latin typeface="Times New Roman"/>
                <a:ea typeface="Times New Roman"/>
              </a:rPr>
              <a:t>05.09.2002 № </a:t>
            </a:r>
            <a:r>
              <a:rPr lang="ru-RU" sz="2400" b="1" i="1" dirty="0" smtClean="0">
                <a:latin typeface="Times New Roman"/>
                <a:ea typeface="Times New Roman"/>
              </a:rPr>
              <a:t>124) </a:t>
            </a:r>
            <a:endParaRPr lang="ru-RU" sz="2400" b="1" i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Достаточность </a:t>
            </a:r>
            <a:r>
              <a:rPr lang="ru-RU" sz="2400" dirty="0">
                <a:latin typeface="Times New Roman"/>
                <a:ea typeface="Times New Roman"/>
              </a:rPr>
              <a:t>и надлежащий характер аудиторских доказательств, которые аудиторская организация должна получить в отношении начальных данных, зависят от: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существенности </a:t>
            </a:r>
            <a:r>
              <a:rPr lang="ru-RU" sz="2400" dirty="0">
                <a:latin typeface="Times New Roman"/>
                <a:ea typeface="Times New Roman"/>
              </a:rPr>
              <a:t>начальных данных для бухгалтерской и (или) финансовой отчетности текущего отчетного периода;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особенностей </a:t>
            </a:r>
            <a:r>
              <a:rPr lang="ru-RU" sz="2400" dirty="0">
                <a:latin typeface="Times New Roman"/>
                <a:ea typeface="Times New Roman"/>
              </a:rPr>
              <a:t>ведения бухгалтерского учета </a:t>
            </a:r>
            <a:r>
              <a:rPr lang="ru-RU" sz="2400" dirty="0" err="1">
                <a:latin typeface="Times New Roman"/>
                <a:ea typeface="Times New Roman"/>
              </a:rPr>
              <a:t>аудируемым</a:t>
            </a:r>
            <a:r>
              <a:rPr lang="ru-RU" sz="2400" dirty="0">
                <a:latin typeface="Times New Roman"/>
                <a:ea typeface="Times New Roman"/>
              </a:rPr>
              <a:t> лицом и вероятности искажений в бухгалтерской и (или) финансовой отчетности текущего отчетного периода;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факта </a:t>
            </a:r>
            <a:r>
              <a:rPr lang="ru-RU" sz="2400" dirty="0">
                <a:latin typeface="Times New Roman"/>
                <a:ea typeface="Times New Roman"/>
              </a:rPr>
              <a:t>проведения аудита бухгалтерской и (или) финансовой отчетности за предшествующий отчетный период и оснований для модификации аудиторского мнения в аудиторском заключении, если модификация имела место.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(П.5 </a:t>
            </a:r>
            <a:r>
              <a:rPr lang="ru-RU" sz="2400" b="1" i="1" dirty="0">
                <a:latin typeface="Times New Roman"/>
                <a:ea typeface="Times New Roman"/>
              </a:rPr>
              <a:t>НПАД «Начальные и сопоставимые данные в бухгалтерской и (или) финансовой отчетности</a:t>
            </a:r>
            <a:r>
              <a:rPr lang="ru-RU" sz="2400" b="1" i="1" dirty="0" smtClean="0">
                <a:latin typeface="Times New Roman"/>
                <a:ea typeface="Times New Roman"/>
              </a:rPr>
              <a:t>» от </a:t>
            </a:r>
            <a:r>
              <a:rPr lang="ru-RU" sz="2400" b="1" i="1" dirty="0">
                <a:latin typeface="Times New Roman"/>
                <a:ea typeface="Times New Roman"/>
              </a:rPr>
              <a:t>05.09.2002 № </a:t>
            </a:r>
            <a:r>
              <a:rPr lang="ru-RU" sz="2400" b="1" i="1" dirty="0" smtClean="0">
                <a:latin typeface="Times New Roman"/>
                <a:ea typeface="Times New Roman"/>
              </a:rPr>
              <a:t>124) </a:t>
            </a:r>
            <a:endParaRPr lang="ru-RU" sz="2400" b="1" i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Аудиторская </a:t>
            </a:r>
            <a:r>
              <a:rPr lang="ru-RU" sz="2400" dirty="0">
                <a:latin typeface="Times New Roman"/>
                <a:ea typeface="Times New Roman"/>
              </a:rPr>
              <a:t>организация может получить достаточные и надлежащие аудиторские доказательства в отношении начальных данных, ознакомившись с отчетом по результатам аудита и (или) по возможности с рабочей документацией предыдущей аудиторской организации, если аудит бухгалтерской отчетности предшествующего отчетного периода проводился предыдущей аудиторской организацией. При этом аудиторской организации следует руководствоваться требованиями законодательства по аудиторской деятельности и учитывать профессиональную компетентность и независимость предыдущей аудиторской организации. Аудиторская организация должна уделить особое внимание тем вопросам, которые послужили причиной модификации аудиторского мнения в аудиторском заключении в предшествующем отчетном периоде, если аудиторское мнение предыдущей аудиторской организации было модифицированным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(П.7 </a:t>
            </a:r>
            <a:r>
              <a:rPr lang="ru-RU" sz="2400" b="1" i="1" dirty="0">
                <a:latin typeface="Times New Roman"/>
                <a:ea typeface="Times New Roman"/>
              </a:rPr>
              <a:t>НПАД «Начальные и сопоставимые данные в бухгалтерской и (или) финансовой отчетности</a:t>
            </a:r>
            <a:r>
              <a:rPr lang="ru-RU" sz="2400" b="1" i="1" dirty="0" smtClean="0">
                <a:latin typeface="Times New Roman"/>
                <a:ea typeface="Times New Roman"/>
              </a:rPr>
              <a:t>» от </a:t>
            </a:r>
            <a:r>
              <a:rPr lang="ru-RU" sz="2400" b="1" i="1" dirty="0">
                <a:latin typeface="Times New Roman"/>
                <a:ea typeface="Times New Roman"/>
              </a:rPr>
              <a:t>05.09.2002 № </a:t>
            </a:r>
            <a:r>
              <a:rPr lang="ru-RU" sz="2400" b="1" i="1" dirty="0" smtClean="0">
                <a:latin typeface="Times New Roman"/>
                <a:ea typeface="Times New Roman"/>
              </a:rPr>
              <a:t>124) </a:t>
            </a:r>
            <a:endParaRPr lang="ru-RU" sz="2400" b="1" i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Если </a:t>
            </a:r>
            <a:r>
              <a:rPr lang="ru-RU" sz="2400" dirty="0">
                <a:latin typeface="Times New Roman"/>
                <a:ea typeface="Times New Roman"/>
              </a:rPr>
              <a:t>аудиторская организация не получила достаточных и надлежащих аудиторских доказательств относительно достоверности начальных данных из документов, подготовленных предыдущей аудиторской организацией, она обязана выполнить дополнительные аудиторские процедуры и получить такие доказательства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(П.8 </a:t>
            </a:r>
            <a:r>
              <a:rPr lang="ru-RU" sz="2400" b="1" i="1" dirty="0">
                <a:latin typeface="Times New Roman"/>
                <a:ea typeface="Times New Roman"/>
              </a:rPr>
              <a:t>НПАД «Начальные и сопоставимые данные в бухгалтерской и (или) финансовой отчетности</a:t>
            </a:r>
            <a:r>
              <a:rPr lang="ru-RU" sz="2400" b="1" i="1" dirty="0" smtClean="0">
                <a:latin typeface="Times New Roman"/>
                <a:ea typeface="Times New Roman"/>
              </a:rPr>
              <a:t>» от </a:t>
            </a:r>
            <a:r>
              <a:rPr lang="ru-RU" sz="2400" b="1" i="1" dirty="0">
                <a:latin typeface="Times New Roman"/>
                <a:ea typeface="Times New Roman"/>
              </a:rPr>
              <a:t>05.09.2002 № </a:t>
            </a:r>
            <a:r>
              <a:rPr lang="ru-RU" sz="2400" b="1" i="1" dirty="0" smtClean="0">
                <a:latin typeface="Times New Roman"/>
                <a:ea typeface="Times New Roman"/>
              </a:rPr>
              <a:t>124) </a:t>
            </a:r>
            <a:endParaRPr lang="ru-RU" sz="2400" b="1" i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Далее 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пп</a:t>
            </a: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 8-10 НПАД 124 приведены аудиторские процедуры по аудиту начальных и сопоставимых данных.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Если </a:t>
            </a:r>
            <a:r>
              <a:rPr lang="ru-RU" sz="2400" dirty="0">
                <a:latin typeface="Times New Roman"/>
                <a:ea typeface="Times New Roman"/>
              </a:rPr>
              <a:t>в результате выполнения аудиторских процедур аудиторская организация не получила достаточных и надлежащих аудиторских доказательств относительно достоверности начальных данных,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она должна выразить аудиторское мнение с оговоркой или отказаться от его выражения.</a:t>
            </a:r>
          </a:p>
          <a:p>
            <a:pPr marL="0" lvl="0" indent="0" algn="just">
              <a:buNone/>
            </a:pP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П.11 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НПАД «Начальные и сопоставимые данные в бухгалтерской и (или) финансовой отчетности» от 05.09.2002 № 124)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57942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И СОПОСТАВИМЫЕ ДАННЫЕ В 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652"/>
            <a:ext cx="10515600" cy="5676522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600" b="1" u="sng" dirty="0" smtClean="0">
                <a:latin typeface="Times New Roman"/>
                <a:ea typeface="Times New Roman"/>
              </a:rPr>
              <a:t>Выводы </a:t>
            </a:r>
            <a:r>
              <a:rPr lang="ru-RU" sz="2600" b="1" u="sng" dirty="0">
                <a:latin typeface="Times New Roman"/>
                <a:ea typeface="Times New Roman"/>
              </a:rPr>
              <a:t>Специалиста: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Так как начальные и сопоставимые данные являются существенными для бухгалтерской отчетности текущего отчетного периода, а также существуют особенности ведения бухгалтерского учета </a:t>
            </a:r>
            <a:r>
              <a:rPr lang="ru-RU" sz="2600" dirty="0" err="1">
                <a:latin typeface="Times New Roman"/>
                <a:ea typeface="Times New Roman"/>
              </a:rPr>
              <a:t>аудируемым</a:t>
            </a:r>
            <a:r>
              <a:rPr lang="ru-RU" sz="2600" dirty="0">
                <a:latin typeface="Times New Roman"/>
                <a:ea typeface="Times New Roman"/>
              </a:rPr>
              <a:t> лицом </a:t>
            </a:r>
            <a:r>
              <a:rPr lang="ru-RU" sz="2600" dirty="0" smtClean="0">
                <a:latin typeface="Times New Roman"/>
                <a:ea typeface="Times New Roman"/>
              </a:rPr>
              <a:t>(ХХХХХХХХ) </a:t>
            </a:r>
            <a:r>
              <a:rPr lang="ru-RU" sz="2600" dirty="0">
                <a:latin typeface="Times New Roman"/>
                <a:ea typeface="Times New Roman"/>
              </a:rPr>
              <a:t>и вероятность искажений в бухгалтерской отчетности текущего отчетного периода, а Аудитор не получил достаточных и надлежащих аудиторских доказательств относительно достоверности начальных и сопоставимых данных, то ему следовало выразить аудиторское мнение с оговоркой или отказаться от его выражения.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b="1" i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Таким образом</a:t>
            </a:r>
            <a:r>
              <a:rPr lang="ru-RU" sz="2400" dirty="0" smtClean="0">
                <a:latin typeface="Times New Roman"/>
                <a:ea typeface="Times New Roman"/>
              </a:rPr>
              <a:t>, для того, чтобы убедиться, что начальные </a:t>
            </a:r>
            <a:r>
              <a:rPr lang="ru-RU" sz="2400" dirty="0">
                <a:latin typeface="Times New Roman"/>
                <a:ea typeface="Times New Roman"/>
              </a:rPr>
              <a:t>и сопоставимые данные не содержат искажений, которые могут существенно повлиять на бухгалтерскую отчетность текущего отчетного </a:t>
            </a:r>
            <a:r>
              <a:rPr lang="ru-RU" sz="2400" dirty="0" smtClean="0">
                <a:latin typeface="Times New Roman"/>
                <a:ea typeface="Times New Roman"/>
              </a:rPr>
              <a:t>периода, недостаточно </a:t>
            </a:r>
            <a:r>
              <a:rPr lang="ru-RU" sz="2400" dirty="0">
                <a:latin typeface="Times New Roman"/>
                <a:ea typeface="Times New Roman"/>
              </a:rPr>
              <a:t>сверки </a:t>
            </a:r>
            <a:r>
              <a:rPr lang="ru-RU" sz="2400" dirty="0" smtClean="0">
                <a:latin typeface="Times New Roman"/>
                <a:ea typeface="Times New Roman"/>
              </a:rPr>
              <a:t>данных двух форм отчетности с отчетностью за предыдущий год и с данными </a:t>
            </a:r>
            <a:r>
              <a:rPr lang="ru-RU" sz="2400" dirty="0" err="1" smtClean="0">
                <a:latin typeface="Times New Roman"/>
                <a:ea typeface="Times New Roman"/>
              </a:rPr>
              <a:t>оборотно</a:t>
            </a:r>
            <a:r>
              <a:rPr lang="ru-RU" sz="2400" dirty="0" smtClean="0">
                <a:latin typeface="Times New Roman"/>
                <a:ea typeface="Times New Roman"/>
              </a:rPr>
              <a:t>-сальдовой ведомости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лица.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FB8E9-E556-447D-8206-B3FB2B3B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995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НПАД 18 «АУДИТОРСКОЕ ЗАКЛЮЧЕНИЕ ПО БУХГАЛТЕРСКОЙ И (ИЛИ) ФИНАНСОВОЙ ОТЧЕТНОСТИ»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E747B-AD91-4BA4-BA02-0D26DD78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888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П.26 НПАД 18 изложен следующим образом: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– индивидуальный предприниматель) и заказчик аудиторских услуг (и (или) лицо, указанное в договоре оказания аудиторских услуг) должны получить не менее чем по одному пакету документов, состоящему из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оригиналов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аудиторского заключения и приложенной к нему отчетности аудируемого лица, в отношении которой выражается аудиторское мнение. Пакет указанных документов должен быть прошит с фиксацией бумажной наклейкой либо скреплен иным образом, не позволяющим разъединить листы этого пакета, пронумерован полистно, заверен подписью руководителя задания (аудитора – индивидуального предпринимателя) с указанием общего количества прошитых либо скрепленных листов в пакете.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экземпляр пакета документов передается под роспись получателю аудиторского заключения, второй экземпляр с росписью получателя аудиторского заключения остается в аудиторской организации (у аудитора – индивидуального предпринимателя) и приобщается к рабочей документации.</a:t>
            </a:r>
          </a:p>
          <a:p>
            <a:pPr marL="0" indent="0" algn="just">
              <a:buNone/>
            </a:pPr>
            <a:r>
              <a:rPr lang="ru-RU" sz="19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 организация  (аудитор -индивидуальный  предприниматель)  и  заказчик аудиторских  услуг  (и  (или)  лицо,  указанное  в  договоре  оказания аудиторских  услуг)  должны получить не менее чем по одному пакету документов, состоящему из аудиторского заключения и приложенной к нему отчетности аудируемого лица, в отношении которой выражается аудиторское мнение.  Пакет  указанных  документов  должен  быть  прошит,  пронумерован  полистно,  заверен подписью руководителя аудиторской организации (аудитора -индивидуального предпринимателя) либо  лица,  уполномоченного  на  подписание  аудиторского  заключения  от  имени  аудиторской организации.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E98A55-D054-49E5-BBC0-84B40B74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Раздел «Существенная неопределенность в отношении непрерывности деятельности» включается в аудиторское заключение в случаях, установленных национальными правилами аудиторской деятельности «Допущение о непрерывности деятельности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аудируемого</a:t>
            </a:r>
            <a:r>
              <a:rPr lang="ru-RU" sz="2400" dirty="0" smtClean="0">
                <a:latin typeface="Times New Roman"/>
                <a:ea typeface="Times New Roman"/>
              </a:rPr>
              <a:t> лица», утвержденных постановлением Министерства финансов Республики Беларусь от 28 марта 2003 г. N 45.</a:t>
            </a: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п.17 НПАД 18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Для целей настоящих национальных правил применяются следующие термины и их определения: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принцип непрерывности деятельности </a:t>
            </a:r>
            <a:r>
              <a:rPr lang="ru-RU" sz="2400" dirty="0" smtClean="0">
                <a:latin typeface="Times New Roman"/>
                <a:ea typeface="Times New Roman"/>
              </a:rPr>
              <a:t>- один из принципов, на которых основываются бухгалтерский учет и бухгалтерская и (или) финансовая отчетность, заключающийся в том, что информация об активах, обязательствах, о собственном капитале, доходах, расходах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аудируемого</a:t>
            </a:r>
            <a:r>
              <a:rPr lang="ru-RU" sz="2400" dirty="0" smtClean="0">
                <a:latin typeface="Times New Roman"/>
                <a:ea typeface="Times New Roman"/>
              </a:rPr>
              <a:t> лица формируется в бухгалтерском учете и бухгалтерской и (или) финансовой отчетности в зависимости от намерения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аудируемого</a:t>
            </a:r>
            <a:r>
              <a:rPr lang="ru-RU" sz="2400" dirty="0" smtClean="0">
                <a:latin typeface="Times New Roman"/>
                <a:ea typeface="Times New Roman"/>
              </a:rPr>
              <a:t> лица продолжать или прекращать свою деятельность в дальнейшем. В рамках допущения о непрерывности деятельности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аудируемого</a:t>
            </a:r>
            <a:r>
              <a:rPr lang="ru-RU" sz="2400" dirty="0" smtClean="0">
                <a:latin typeface="Times New Roman"/>
                <a:ea typeface="Times New Roman"/>
              </a:rPr>
              <a:t> лица считается, что при составлении бухгалтерской и (или) финансовой отчетности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аудируемое</a:t>
            </a:r>
            <a:r>
              <a:rPr lang="ru-RU" sz="2400" dirty="0" smtClean="0">
                <a:latin typeface="Times New Roman"/>
                <a:ea typeface="Times New Roman"/>
              </a:rPr>
              <a:t> лицо исходит из того, что будет продолжать свою хозяйственную деятельность не менее одного года, следующего за отчетным периодом. При этом у него отсутствуют намерения и потребность в ликвидации или существенном сокращении хозяйственной деятельности и соответственно его обязательства будут исполняться в установленном порядке;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неопределенность </a:t>
            </a:r>
            <a:r>
              <a:rPr lang="ru-RU" sz="2400" dirty="0" smtClean="0">
                <a:latin typeface="Times New Roman"/>
                <a:ea typeface="Times New Roman"/>
              </a:rPr>
              <a:t>- ситуация, результат которой зависит от будущих действий или событий, находящихся вне прямого контроля </a:t>
            </a:r>
            <a:r>
              <a:rPr lang="ru-RU" sz="2400" dirty="0" err="1" smtClean="0">
                <a:latin typeface="Times New Roman"/>
                <a:ea typeface="Times New Roman"/>
              </a:rPr>
              <a:t>аудируемого</a:t>
            </a:r>
            <a:r>
              <a:rPr lang="ru-RU" sz="2400" dirty="0" smtClean="0">
                <a:latin typeface="Times New Roman"/>
                <a:ea typeface="Times New Roman"/>
              </a:rPr>
              <a:t> лица, но которая может повлиять на бухгалтерскую и (или) финансовую отчетность. Неопределенность считается существенной, если результат неопределенной ситуации может повлиять на управленческие решения пользователей бухгалтерской и (или) финансовой отчетности (далее - пользователи), принятые на основе бухгалтерской и (или) финансовой отчетности, не учитывающей данную </a:t>
            </a:r>
            <a:r>
              <a:rPr lang="ru-RU" sz="2400" dirty="0">
                <a:latin typeface="Times New Roman"/>
                <a:ea typeface="Times New Roman"/>
              </a:rPr>
              <a:t>ситуацию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(п.4 </a:t>
            </a:r>
            <a:r>
              <a:rPr lang="ru-RU" sz="2400" b="1" i="1" dirty="0">
                <a:latin typeface="Times New Roman"/>
                <a:ea typeface="Times New Roman"/>
              </a:rPr>
              <a:t>НПАД </a:t>
            </a:r>
            <a:r>
              <a:rPr lang="ru-RU" sz="2400" b="1" i="1" dirty="0" smtClean="0">
                <a:latin typeface="Times New Roman"/>
                <a:ea typeface="Times New Roman"/>
              </a:rPr>
              <a:t>45 «</a:t>
            </a:r>
            <a:r>
              <a:rPr lang="ru-RU" sz="2400" b="1" i="1" dirty="0">
                <a:latin typeface="Times New Roman"/>
                <a:ea typeface="Times New Roman"/>
              </a:rPr>
              <a:t>Допущение о непрерывности деятельности </a:t>
            </a:r>
            <a:r>
              <a:rPr lang="ru-RU" sz="2400" b="1" i="1" dirty="0" err="1">
                <a:latin typeface="Times New Roman"/>
                <a:ea typeface="Times New Roman"/>
              </a:rPr>
              <a:t>аудируемого</a:t>
            </a:r>
            <a:r>
              <a:rPr lang="ru-RU" sz="2400" b="1" i="1" dirty="0">
                <a:latin typeface="Times New Roman"/>
                <a:ea typeface="Times New Roman"/>
              </a:rPr>
              <a:t> лица»)</a:t>
            </a:r>
            <a:endParaRPr lang="ru-RU" sz="2400" b="1" i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Для </a:t>
            </a:r>
            <a:r>
              <a:rPr lang="ru-RU" sz="2400" dirty="0">
                <a:latin typeface="Times New Roman"/>
                <a:ea typeface="Times New Roman"/>
              </a:rPr>
              <a:t>выражения аудиторского мнения в отношении допущения о непрерывности деятельности аудиторская организация должна рассмотреть всю совокупность фактов, оказывающих и (или) способных оказать влияние на возможность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 продолжать финансово-хозяйственную деятельность и исполнять свои обязательства в течение как минимум ближайших 12 месяцев, следующих за отчетным периодом (далее - непрерывно</a:t>
            </a:r>
            <a:r>
              <a:rPr lang="ru-RU" sz="2400" dirty="0" smtClean="0">
                <a:latin typeface="Times New Roman"/>
                <a:ea typeface="Times New Roman"/>
              </a:rPr>
              <a:t>).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Поскольку </a:t>
            </a:r>
            <a:r>
              <a:rPr lang="ru-RU" sz="2400" dirty="0">
                <a:latin typeface="Times New Roman"/>
                <a:ea typeface="Times New Roman"/>
              </a:rPr>
              <a:t>допущение о непрерывности деятельности в обычных условиях используется в качестве основы для подготовки годовой бухгалтерской и (или) финансовой отчетности, предполагается, что, подготовив бухгалтерскую и (или) финансовую отчетность в соответствии с установленными законодательством требованиями, </a:t>
            </a:r>
            <a:r>
              <a:rPr lang="ru-RU" sz="2400" dirty="0" err="1">
                <a:latin typeface="Times New Roman"/>
                <a:ea typeface="Times New Roman"/>
              </a:rPr>
              <a:t>аудируемое</a:t>
            </a:r>
            <a:r>
              <a:rPr lang="ru-RU" sz="2400" dirty="0">
                <a:latin typeface="Times New Roman"/>
                <a:ea typeface="Times New Roman"/>
              </a:rPr>
              <a:t> лицо самостоятельно оценило свою способность продолжать непрерывную деятельность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/>
                <a:ea typeface="Times New Roman"/>
              </a:rPr>
              <a:t>(п.6 </a:t>
            </a:r>
            <a:r>
              <a:rPr lang="ru-RU" sz="2400" b="1" i="1" dirty="0">
                <a:latin typeface="Times New Roman"/>
                <a:ea typeface="Times New Roman"/>
              </a:rPr>
              <a:t>НПАД </a:t>
            </a:r>
            <a:r>
              <a:rPr lang="ru-RU" sz="2400" b="1" i="1" dirty="0" smtClean="0">
                <a:latin typeface="Times New Roman"/>
                <a:ea typeface="Times New Roman"/>
              </a:rPr>
              <a:t>45 «</a:t>
            </a:r>
            <a:r>
              <a:rPr lang="ru-RU" sz="2400" b="1" i="1" dirty="0">
                <a:latin typeface="Times New Roman"/>
                <a:ea typeface="Times New Roman"/>
              </a:rPr>
              <a:t>Допущение о непрерывности деятельности </a:t>
            </a:r>
            <a:r>
              <a:rPr lang="ru-RU" sz="2400" b="1" i="1" dirty="0" err="1">
                <a:latin typeface="Times New Roman"/>
                <a:ea typeface="Times New Roman"/>
              </a:rPr>
              <a:t>аудируемого</a:t>
            </a:r>
            <a:r>
              <a:rPr lang="ru-RU" sz="2400" b="1" i="1" dirty="0">
                <a:latin typeface="Times New Roman"/>
                <a:ea typeface="Times New Roman"/>
              </a:rPr>
              <a:t> лица»)</a:t>
            </a:r>
            <a:endParaRPr lang="ru-RU" sz="2400" b="1" i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При </a:t>
            </a:r>
            <a:r>
              <a:rPr lang="ru-RU" sz="2400" dirty="0">
                <a:latin typeface="Times New Roman"/>
                <a:ea typeface="Times New Roman"/>
              </a:rPr>
              <a:t>проведении аудита аудиторская организация должна исходить из того, что бухгалтерская и (или) финансовая отчетность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 подготовлена с учетом допущения о непрерывности деятельности. Но при этом необходимо также учитывать, что: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влияние </a:t>
            </a:r>
            <a:r>
              <a:rPr lang="ru-RU" sz="2400" dirty="0">
                <a:latin typeface="Times New Roman"/>
                <a:ea typeface="Times New Roman"/>
              </a:rPr>
              <a:t>любого условного факта в будущем, учтенное при подготовке бухгалтерской и (или) финансовой отчетности, основывалось на информации, доступной в момент составления бухгалтерской и (или) финансовой отчетности, но к моменту проведения аудита последующие события могли вступить в противоречие с предположением о непрерывности деятельности, которое было уместно на дату составления бухгалтерской и (или) финансовой отчетности;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уровень </a:t>
            </a:r>
            <a:r>
              <a:rPr lang="ru-RU" sz="2400" dirty="0">
                <a:latin typeface="Times New Roman"/>
                <a:ea typeface="Times New Roman"/>
              </a:rPr>
              <a:t>неопределенности, связанный с результатом какого-либо события или условия, значительно повышается по мере увеличения периода времени, на который делается прогноз. Поэтому при вынесении суждения о непрерывности деятельности должен указываться период, применительно к которому была учтена вся доступная информация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 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факты,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 отдельности или в совокупности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вызвать у аудиторской организации сомнение в допущении о непрерывности деятельности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относятся финансовые, производственные и прочие условные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 изложены в п.8 НПАД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«Допущение о непрерывности деятельности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лица».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При </a:t>
            </a:r>
            <a:r>
              <a:rPr lang="ru-RU" sz="2400" dirty="0">
                <a:latin typeface="Times New Roman"/>
                <a:ea typeface="Times New Roman"/>
              </a:rPr>
              <a:t>планировании и проведении аудиторских процедур, а также при оценке их результатов </a:t>
            </a:r>
            <a:r>
              <a:rPr lang="ru-RU" sz="2400" b="1" dirty="0">
                <a:latin typeface="Times New Roman"/>
                <a:ea typeface="Times New Roman"/>
              </a:rPr>
              <a:t>аудиторская организация должна рассмотреть уместность принципа подготовки бухгалтерской и (или) финансовой отчетности исходя из допущения о непрерывности деятельности</a:t>
            </a:r>
            <a:r>
              <a:rPr lang="ru-RU" sz="2400" dirty="0">
                <a:latin typeface="Times New Roman"/>
                <a:ea typeface="Times New Roman"/>
              </a:rPr>
              <a:t>. Даже если допущение о непрерывности деятельности </a:t>
            </a:r>
            <a:r>
              <a:rPr lang="ru-RU" sz="2400" dirty="0" err="1">
                <a:latin typeface="Times New Roman"/>
                <a:ea typeface="Times New Roman"/>
              </a:rPr>
              <a:t>аудируемого</a:t>
            </a:r>
            <a:r>
              <a:rPr lang="ru-RU" sz="2400" dirty="0">
                <a:latin typeface="Times New Roman"/>
                <a:ea typeface="Times New Roman"/>
              </a:rPr>
              <a:t> лица не ставится под сомнение, </a:t>
            </a:r>
            <a:r>
              <a:rPr lang="ru-RU" sz="2400" b="1" i="1" dirty="0">
                <a:latin typeface="Times New Roman"/>
                <a:ea typeface="Times New Roman"/>
              </a:rPr>
              <a:t>аудиторской организации следует сделать оценку общего финансового состояния </a:t>
            </a:r>
            <a:r>
              <a:rPr lang="ru-RU" sz="2400" b="1" i="1" dirty="0" err="1">
                <a:latin typeface="Times New Roman"/>
                <a:ea typeface="Times New Roman"/>
              </a:rPr>
              <a:t>аудируемого</a:t>
            </a:r>
            <a:r>
              <a:rPr lang="ru-RU" sz="2400" b="1" i="1" dirty="0">
                <a:latin typeface="Times New Roman"/>
                <a:ea typeface="Times New Roman"/>
              </a:rPr>
              <a:t> лица с целью определения его способности выполнять свои обязательства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п.10 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условных фактов, которые обусловливают значительные сомнения в способности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продолжать свою деятельность непрерывно, аудиторской организации необходимо: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руководства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информацию в письменном виде, касающуюся его планов деятельности на будущее, в том числе планов по получению доходов и заемных средств, реструктуризации долга, снижению расходов, увеличению размера уставного капитала, иных предполагаемых мер;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руководства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отношении будущей деятельности на основе его оценки допущения о непрерывности деятельности, если такая оценка имеется;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необходимых аудиторских процедур собрать достаточные аудиторские доказательства, подтверждающие или опровергающие факт наличия существенной неопределенности в отношении непрерывности деятельности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а также получить надлежащие аудиторские доказательства того, что планы руководства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осуществимы и в результате их реализации ситуация улучшится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п.17 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лица»)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700" dirty="0" smtClean="0">
                <a:latin typeface="Times New Roman"/>
                <a:ea typeface="Times New Roman"/>
              </a:rPr>
              <a:t>К </a:t>
            </a:r>
            <a:r>
              <a:rPr lang="ru-RU" sz="1700" dirty="0">
                <a:latin typeface="Times New Roman"/>
                <a:ea typeface="Times New Roman"/>
              </a:rPr>
              <a:t>аудиторским процедурам, в результате выполнения которых могут быть получены достаточные аудиторские доказательства, подтверждающие или опровергающие сомнение в применимости допущения о непрерывности деятельности, относятся: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анализ </a:t>
            </a:r>
            <a:r>
              <a:rPr lang="ru-RU" sz="1700" dirty="0">
                <a:latin typeface="Times New Roman"/>
                <a:ea typeface="Times New Roman"/>
              </a:rPr>
              <a:t>и обсуждение с руководством </a:t>
            </a:r>
            <a:r>
              <a:rPr lang="ru-RU" sz="1700" dirty="0" err="1">
                <a:latin typeface="Times New Roman"/>
                <a:ea typeface="Times New Roman"/>
              </a:rPr>
              <a:t>аудируемого</a:t>
            </a:r>
            <a:r>
              <a:rPr lang="ru-RU" sz="1700" dirty="0">
                <a:latin typeface="Times New Roman"/>
                <a:ea typeface="Times New Roman"/>
              </a:rPr>
              <a:t> лица прогнозов в отношении поступления финансовых потоков, получения доходов и прочих соответствующих прогнозов;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анализ </a:t>
            </a:r>
            <a:r>
              <a:rPr lang="ru-RU" sz="1700" dirty="0">
                <a:latin typeface="Times New Roman"/>
                <a:ea typeface="Times New Roman"/>
              </a:rPr>
              <a:t>и обсуждение последней по времени промежуточной бухгалтерской и (или) финансовой отчетности </a:t>
            </a:r>
            <a:r>
              <a:rPr lang="ru-RU" sz="1700" dirty="0" err="1">
                <a:latin typeface="Times New Roman"/>
                <a:ea typeface="Times New Roman"/>
              </a:rPr>
              <a:t>аудируемого</a:t>
            </a:r>
            <a:r>
              <a:rPr lang="ru-RU" sz="1700" dirty="0">
                <a:latin typeface="Times New Roman"/>
                <a:ea typeface="Times New Roman"/>
              </a:rPr>
              <a:t> лица;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анализ </a:t>
            </a:r>
            <a:r>
              <a:rPr lang="ru-RU" sz="1700" dirty="0">
                <a:latin typeface="Times New Roman"/>
                <a:ea typeface="Times New Roman"/>
              </a:rPr>
              <a:t>условий договоров займа и выявление причин их нарушений;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ознакомление </a:t>
            </a:r>
            <a:r>
              <a:rPr lang="ru-RU" sz="1700" dirty="0">
                <a:latin typeface="Times New Roman"/>
                <a:ea typeface="Times New Roman"/>
              </a:rPr>
              <a:t>с протоколами собраний акционеров, заседаний совета директоров (наблюдательного совета), других исполнительных органов для выявления свидетельств о наличии финансовых проблем;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анализ </a:t>
            </a:r>
            <a:r>
              <a:rPr lang="ru-RU" sz="1700" dirty="0">
                <a:latin typeface="Times New Roman"/>
                <a:ea typeface="Times New Roman"/>
              </a:rPr>
              <a:t>информации о наличии судебных исков и оценка влияния их возможных результатов на финансовое состояние </a:t>
            </a:r>
            <a:r>
              <a:rPr lang="ru-RU" sz="1700" dirty="0" err="1">
                <a:latin typeface="Times New Roman"/>
                <a:ea typeface="Times New Roman"/>
              </a:rPr>
              <a:t>аудируемого</a:t>
            </a:r>
            <a:r>
              <a:rPr lang="ru-RU" sz="1700" dirty="0">
                <a:latin typeface="Times New Roman"/>
                <a:ea typeface="Times New Roman"/>
              </a:rPr>
              <a:t> лица;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проверка </a:t>
            </a:r>
            <a:r>
              <a:rPr lang="ru-RU" sz="1700" dirty="0">
                <a:latin typeface="Times New Roman"/>
                <a:ea typeface="Times New Roman"/>
              </a:rPr>
              <a:t>наличия, правомерности и возможности выполнения договоренностей о предоставлении или сохранении финансирования со стороны связанных сторон и третьих лиц, а также оценка способности таких сторон предоставить </a:t>
            </a:r>
            <a:r>
              <a:rPr lang="ru-RU" sz="1700" dirty="0" err="1">
                <a:latin typeface="Times New Roman"/>
                <a:ea typeface="Times New Roman"/>
              </a:rPr>
              <a:t>аудируемому</a:t>
            </a:r>
            <a:r>
              <a:rPr lang="ru-RU" sz="1700" dirty="0">
                <a:latin typeface="Times New Roman"/>
                <a:ea typeface="Times New Roman"/>
              </a:rPr>
              <a:t> лицу дополнительные средства;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анализ </a:t>
            </a:r>
            <a:r>
              <a:rPr lang="ru-RU" sz="1700" dirty="0">
                <a:latin typeface="Times New Roman"/>
                <a:ea typeface="Times New Roman"/>
              </a:rPr>
              <a:t>событий, произошедших после отчетной даты, с целью определения, какое влияние они оказали на способность </a:t>
            </a:r>
            <a:r>
              <a:rPr lang="ru-RU" sz="1700" dirty="0" err="1">
                <a:latin typeface="Times New Roman"/>
                <a:ea typeface="Times New Roman"/>
              </a:rPr>
              <a:t>аудируемого</a:t>
            </a:r>
            <a:r>
              <a:rPr lang="ru-RU" sz="1700" dirty="0">
                <a:latin typeface="Times New Roman"/>
                <a:ea typeface="Times New Roman"/>
              </a:rPr>
              <a:t> лица продолжать непрерывную финансово-хозяйственную деятельность;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latin typeface="Times New Roman"/>
                <a:ea typeface="Times New Roman"/>
              </a:rPr>
              <a:t>другие </a:t>
            </a:r>
            <a:r>
              <a:rPr lang="ru-RU" sz="1700" dirty="0">
                <a:latin typeface="Times New Roman"/>
                <a:ea typeface="Times New Roman"/>
              </a:rPr>
              <a:t>процедуры</a:t>
            </a:r>
            <a:r>
              <a:rPr lang="ru-RU" sz="17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п.18  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17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1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Если </a:t>
            </a:r>
            <a:r>
              <a:rPr lang="ru-RU" sz="1800" dirty="0">
                <a:latin typeface="Times New Roman"/>
                <a:ea typeface="Times New Roman"/>
              </a:rPr>
              <a:t>бухгалтерская и (или) финансовая отчетность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подготовлена с применением принципа непрерывности деятельности, однако согласно профессиональному суждению аудиторской организации применение этого принципа в данной ситуации неуместно, </a:t>
            </a:r>
            <a:r>
              <a:rPr lang="ru-RU" sz="1800" b="1" dirty="0">
                <a:latin typeface="Times New Roman"/>
                <a:ea typeface="Times New Roman"/>
              </a:rPr>
              <a:t>аудиторская организация в заключении по бухгалтерской и (или) финансовой отчетности должна выразить отрицательное аудиторское мнение </a:t>
            </a:r>
            <a:r>
              <a:rPr lang="ru-RU" sz="1800" dirty="0">
                <a:latin typeface="Times New Roman"/>
                <a:ea typeface="Times New Roman"/>
              </a:rPr>
              <a:t>о достоверности бухгалтерской и (или) финансовой отчетности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п.22  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1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r>
              <a:rPr lang="ru-RU" sz="1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Если </a:t>
            </a:r>
            <a:r>
              <a:rPr lang="ru-RU" sz="1800" dirty="0">
                <a:latin typeface="Times New Roman"/>
                <a:ea typeface="Times New Roman"/>
              </a:rPr>
              <a:t>применение принципа непрерывности деятельности уместно, но при этом имеет место существенная неопределенность в отношении непрерывности деятельности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лица, аудиторская организация рассматривает следующие вопросы: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latin typeface="Times New Roman"/>
                <a:ea typeface="Times New Roman"/>
              </a:rPr>
              <a:t>адекватно </a:t>
            </a:r>
            <a:r>
              <a:rPr lang="ru-RU" sz="1800" dirty="0">
                <a:latin typeface="Times New Roman"/>
                <a:ea typeface="Times New Roman"/>
              </a:rPr>
              <a:t>ли раскрыты в примечаниях к бухгалтерской и (или) финансовой отчетности условия или события, которые могут вызвать значительные сомнения в способности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продолжать свою деятельность непрерывно, а также планы руководства в связи с этими условиями или событиями;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latin typeface="Times New Roman"/>
                <a:ea typeface="Times New Roman"/>
              </a:rPr>
              <a:t>ясно </a:t>
            </a:r>
            <a:r>
              <a:rPr lang="ru-RU" sz="1800" dirty="0">
                <a:latin typeface="Times New Roman"/>
                <a:ea typeface="Times New Roman"/>
              </a:rPr>
              <a:t>ли указывается в примечаниях к бухгалтерской и (или) финансовой отчетности тот факт, что имеется существенная неопределенность, связанная с условиями или событиями, которые могут вызвать значительные сомнения в способности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продолжать свою деятельность непрерывно, и в этой связи </a:t>
            </a:r>
            <a:r>
              <a:rPr lang="ru-RU" sz="1800" dirty="0" err="1">
                <a:latin typeface="Times New Roman"/>
                <a:ea typeface="Times New Roman"/>
              </a:rPr>
              <a:t>аудируемое</a:t>
            </a:r>
            <a:r>
              <a:rPr lang="ru-RU" sz="1800" dirty="0">
                <a:latin typeface="Times New Roman"/>
                <a:ea typeface="Times New Roman"/>
              </a:rPr>
              <a:t> лицо может оказаться не в состоянии реализовать свои активы и исполнить свои обязательства в ходе обычной хозяйственной деятельности.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п.23  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45 «Допущение о непрерывности деятельности </a:t>
            </a:r>
            <a:r>
              <a:rPr lang="ru-RU" sz="1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лица»)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900" dirty="0">
                <a:latin typeface="Times New Roman"/>
                <a:ea typeface="Times New Roman"/>
              </a:rPr>
              <a:t>Если в бухгалтерской и (или) финансовой отчетности информация о существенной неопределенности в отношении непрерывности деятельности </a:t>
            </a:r>
            <a:r>
              <a:rPr lang="ru-RU" sz="1900" dirty="0" err="1">
                <a:latin typeface="Times New Roman"/>
                <a:ea typeface="Times New Roman"/>
              </a:rPr>
              <a:t>аудируемого</a:t>
            </a:r>
            <a:r>
              <a:rPr lang="ru-RU" sz="1900" dirty="0">
                <a:latin typeface="Times New Roman"/>
                <a:ea typeface="Times New Roman"/>
              </a:rPr>
              <a:t> лица раскрыта адекватно, аудиторской организации следует в аудиторском заключении по бухгалтерской и (или) финансовой отчетности: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dirty="0">
                <a:latin typeface="Times New Roman"/>
                <a:ea typeface="Times New Roman"/>
              </a:rPr>
              <a:t>выразить </a:t>
            </a:r>
            <a:r>
              <a:rPr lang="ru-RU" sz="1900" dirty="0" err="1">
                <a:latin typeface="Times New Roman"/>
                <a:ea typeface="Times New Roman"/>
              </a:rPr>
              <a:t>немодифицированное</a:t>
            </a:r>
            <a:r>
              <a:rPr lang="ru-RU" sz="1900" dirty="0">
                <a:latin typeface="Times New Roman"/>
                <a:ea typeface="Times New Roman"/>
              </a:rPr>
              <a:t> аудиторское мнение;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dirty="0">
                <a:latin typeface="Times New Roman"/>
                <a:ea typeface="Times New Roman"/>
              </a:rPr>
              <a:t>включить раздел </a:t>
            </a:r>
            <a:r>
              <a:rPr lang="ru-RU" sz="1900" dirty="0" smtClean="0">
                <a:latin typeface="Times New Roman"/>
                <a:ea typeface="Times New Roman"/>
              </a:rPr>
              <a:t>«Существенная </a:t>
            </a:r>
            <a:r>
              <a:rPr lang="ru-RU" sz="1900" dirty="0">
                <a:latin typeface="Times New Roman"/>
                <a:ea typeface="Times New Roman"/>
              </a:rPr>
              <a:t>неопределенность в отношении непрерывности </a:t>
            </a:r>
            <a:r>
              <a:rPr lang="ru-RU" sz="1900" dirty="0" smtClean="0">
                <a:latin typeface="Times New Roman"/>
                <a:ea typeface="Times New Roman"/>
              </a:rPr>
              <a:t>деятельности» </a:t>
            </a:r>
            <a:r>
              <a:rPr lang="ru-RU" sz="1900" dirty="0">
                <a:latin typeface="Times New Roman"/>
                <a:ea typeface="Times New Roman"/>
              </a:rPr>
              <a:t>с тем, чтобы: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dirty="0">
                <a:latin typeface="Times New Roman"/>
                <a:ea typeface="Times New Roman"/>
              </a:rPr>
              <a:t>привлечь внимание заинтересованных пользователей аудиторского заключения к примечаниям к бухгалтерской и (или) финансовой отчетности, в которых раскрывается информация об условиях или событиях, которые могут вызвать значительные сомнения в способности </a:t>
            </a:r>
            <a:r>
              <a:rPr lang="ru-RU" sz="1900" dirty="0" err="1">
                <a:latin typeface="Times New Roman"/>
                <a:ea typeface="Times New Roman"/>
              </a:rPr>
              <a:t>аудируемого</a:t>
            </a:r>
            <a:r>
              <a:rPr lang="ru-RU" sz="1900" dirty="0">
                <a:latin typeface="Times New Roman"/>
                <a:ea typeface="Times New Roman"/>
              </a:rPr>
              <a:t> лица продолжать свою деятельность непрерывно;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/>
                <a:ea typeface="Times New Roman"/>
              </a:rPr>
              <a:t>констатировать</a:t>
            </a:r>
            <a:r>
              <a:rPr lang="ru-RU" sz="1900" dirty="0">
                <a:latin typeface="Times New Roman"/>
                <a:ea typeface="Times New Roman"/>
              </a:rPr>
              <a:t>, что данные условия или события указывают на наличие существенной неопределенности, которая может вызвать значительные сомнения в способности </a:t>
            </a:r>
            <a:r>
              <a:rPr lang="ru-RU" sz="1900" dirty="0" err="1">
                <a:latin typeface="Times New Roman"/>
                <a:ea typeface="Times New Roman"/>
              </a:rPr>
              <a:t>аудируемого</a:t>
            </a:r>
            <a:r>
              <a:rPr lang="ru-RU" sz="1900" dirty="0">
                <a:latin typeface="Times New Roman"/>
                <a:ea typeface="Times New Roman"/>
              </a:rPr>
              <a:t> лица продолжать свою деятельность непрерывно;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/>
                <a:ea typeface="Times New Roman"/>
              </a:rPr>
              <a:t>указать </a:t>
            </a:r>
            <a:r>
              <a:rPr lang="ru-RU" sz="1900" dirty="0">
                <a:latin typeface="Times New Roman"/>
                <a:ea typeface="Times New Roman"/>
              </a:rPr>
              <a:t>на то, что аудиторская организация не выражает модифицированного мнения по данному вопросу</a:t>
            </a:r>
            <a:r>
              <a:rPr lang="ru-RU" sz="19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п.23  НПАД 45 «Допущение о непрерывности деятельности </a:t>
            </a:r>
            <a:r>
              <a:rPr lang="ru-RU" sz="18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лица»)</a:t>
            </a:r>
          </a:p>
          <a:p>
            <a:pPr marL="0" lvl="0" indent="0" algn="just">
              <a:buNone/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900" dirty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E0B2-6E89-4334-B23B-850997ED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696"/>
            <a:ext cx="10515600" cy="75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НЕОПРЕДЕЛЕННОСТЬ В ОТНОШЕНИИ НЕПРЕРЫВНОСТИ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034A3-C1C7-407F-B6C0-B4F679BF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506"/>
            <a:ext cx="10515600" cy="5531667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</a:rPr>
              <a:t>Если в бухгалтерской и (или) финансовой отчетности информация о существенной неопределенности в отношении непрерывности деятельности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не раскрыта адекватно, аудиторской организации следует в аудиторском заключения по бухгалтерской и (или) финансовой отчетности: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</a:rPr>
              <a:t>выразить в зависимости от обстоятельств аудиторское мнение с оговоркой или отрицательное аудиторское мнение;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</a:rPr>
              <a:t>в разделе, описывающем основания для выражения аудиторского мнения, указать на наличие существенной неопределенности, которая может вызвать значительные сомнения в способности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продолжать свою деятельность непрерывно, а также на тот факт, что информация по данному вопросу не раскрыта адекватно в бухгалтерской и (или) финансовой отчетности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b="1" i="1" dirty="0">
                <a:latin typeface="Times New Roman"/>
                <a:ea typeface="Times New Roman"/>
              </a:rPr>
              <a:t>(п.23  НПАД 45 «Допущение о непрерывности деятельности </a:t>
            </a:r>
            <a:r>
              <a:rPr lang="ru-RU" sz="1800" b="1" i="1" dirty="0" err="1">
                <a:latin typeface="Times New Roman"/>
                <a:ea typeface="Times New Roman"/>
              </a:rPr>
              <a:t>аудируемого</a:t>
            </a:r>
            <a:r>
              <a:rPr lang="ru-RU" sz="1800" b="1" i="1" dirty="0">
                <a:latin typeface="Times New Roman"/>
                <a:ea typeface="Times New Roman"/>
              </a:rPr>
              <a:t> лица</a:t>
            </a:r>
            <a:r>
              <a:rPr lang="ru-RU" sz="1800" b="1" i="1" dirty="0" smtClean="0">
                <a:latin typeface="Times New Roman"/>
                <a:ea typeface="Times New Roman"/>
              </a:rPr>
              <a:t>»)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Если </a:t>
            </a:r>
            <a:r>
              <a:rPr lang="ru-RU" sz="1800" dirty="0">
                <a:latin typeface="Times New Roman"/>
                <a:ea typeface="Times New Roman"/>
              </a:rPr>
              <a:t>в ситуациях, когда имеется множество факторов неопределенности, аудиторская организация приходит к выводу о том, что, несмотря на полученные достаточные и надлежащие аудиторские доказательства в отношении каждого фактора неопределенности, невозможно сформировать аудиторское мнение о достоверности бухгалтерской и (или) финансовой отчетности вследствие потенциального воздействия факторов неопределенности друг на друга и их возможного совокупного влияния на бухгалтерскую и (или) финансовую отчетность, аудиторская организация должна отказаться от выражения аудиторского мнения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r>
              <a:rPr lang="ru-RU" sz="18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(п.24  </a:t>
            </a:r>
            <a:r>
              <a:rPr lang="ru-RU" sz="1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НПАД 45 «Допущение о непрерывности деятельности </a:t>
            </a:r>
            <a:r>
              <a:rPr lang="ru-RU" sz="18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аудируемого</a:t>
            </a:r>
            <a:r>
              <a:rPr lang="ru-RU" sz="1800" b="1" i="1" dirty="0">
                <a:solidFill>
                  <a:prstClr val="black"/>
                </a:solidFill>
                <a:latin typeface="Times New Roman"/>
                <a:ea typeface="Times New Roman"/>
              </a:rPr>
              <a:t> лица»)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700" b="1" i="1" dirty="0">
              <a:latin typeface="Times New Roman"/>
              <a:ea typeface="Times New Roman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B8E593-F8A3-4A9C-AF4F-3720F1A3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1.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примечаниях к бухгалтерской отчетности содержится информация о коэффициентах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ликвидности, но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выводов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сравнении с нормативами, отсутствует анализ платежеспособности предприятия, возможное влияние этого факта на непрерывность деятельности и, как следствие, на бухгалтерскую отчетность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указал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примечаниях некоторые направления улучшения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рассчитал коэффициенты текущей ликвидности, коэффициент обеспеченности собственными оборотными средствами, а также коэффициент обеспеченности обязательств активами по состоянию на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даты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нормативными значениями в соответствии с требованиями постановления Совета Министров Республики Беларусь от 12.12.2011 г. № 1672 «Об определении критериев оценки платежеспособности субъектов хозяйствования» и пришел к выводу, что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 даты 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являлось неплатежеспособным. </a:t>
            </a: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чистые активы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 даты были отрицательными, что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является признаком ухудшающегося финансового состояния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анализа также было установлено, что краткосрочные обязательства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 даты превышали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активы.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667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АЗ нет упоминания об этом ни в одном разделе.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представленных рабочих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«Допущение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непрерывности деятельности», «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событий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отчетной даты» 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следует, что Аудитор проанализировал внутренние и внешние факторы (условные факты), отметил неблагоприятные значения основных финансовых коэффициентов, значительные убытки от основной деятельности, отрицательную величину чистых активов. При этом Аудитор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шаги руководства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по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улучшению финансовой ситуации. В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рассмотрения внутренних и внешних факторов (условных фактов) и проведения аудиторских процедур, Аудитор сделал вывод, что не существует сомнения в непрерывности деятельности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и, соответственно, аудиторское мнение не будет модифицировано.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Специалиста</a:t>
            </a: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сделал вывод об отсутствии существенной неопределенности в связи с событиями или условиями, в результате которых могут возникнуть значительные сомнения в способности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продолжать свою деятельность непрерывно.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бухгалтерской отчетности информация о существенной неопределенности в отношении непрерывности деятельности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была раскрыта не в полной мере.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3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 «АУДИТОРСКОЕ ЗАКЛЮЧЕНИЕ ПО БУХГАЛТЕРСКОЙ И (ИЛИ) ФИНАНСОВОЙ ОТЧЕТНОСТИ»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3"/>
            <a:ext cx="10515600" cy="4903772"/>
          </a:xfrm>
        </p:spPr>
        <p:txBody>
          <a:bodyPr>
            <a:normAutofit fontScale="92500" lnSpcReduction="20000"/>
          </a:bodyPr>
          <a:lstStyle/>
          <a:p>
            <a:pPr marL="298450" indent="-285750">
              <a:lnSpc>
                <a:spcPts val="2280"/>
              </a:lnSpc>
              <a:spcBef>
                <a:spcPts val="600"/>
              </a:spcBef>
              <a:tabLst>
                <a:tab pos="299085" algn="l"/>
                <a:tab pos="299720" algn="l"/>
              </a:tabLst>
            </a:pPr>
            <a:r>
              <a:rPr lang="ru-RU" sz="2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 – это </a:t>
            </a:r>
            <a:r>
              <a:rPr lang="ru-RU" sz="2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2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аудита бухгалтерской и (или) финансовой отчетности (далее - отчетность) аудируемого лица, </a:t>
            </a:r>
            <a:r>
              <a:rPr lang="ru-RU" sz="2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выраженное в установленной форме аудиторское мнение </a:t>
            </a:r>
            <a:r>
              <a:rPr lang="ru-RU" sz="2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достоверности отчетности</a:t>
            </a:r>
            <a:r>
              <a:rPr lang="ru-RU" sz="2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аудируемого лица (п.1 НПАД 18).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бухгалтерской отчетности проводится в целях выражения аудиторского мнения о ее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точности данных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пользователям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данных бухгалтерской отчетности делать достоверные выводы о финансовом положении, финансовых результатах деятельности, об изменении финансового положения, в том числе о движении денежных средств, аудируемых лиц 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обоснованные экономические решения, базирующиеся на этих выводах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2 Закона Республики Беларусь от 12 июля 2013 г. № 56-З «Об аудиторской деятельности»).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Настоящие национальные правила применяются при аудите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которой определяется требованиями применимой основы составления и представления отчетности (п.3 НПАД 18).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7B52C-E23F-42F1-8F5C-A145006F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ситуации, по мнению Специалиста,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Аудитор принял обоснованное документально решение не модифицировать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мнение, то следовало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аудиторское заключение раздел «Существенная неопределенность в отношении непрерывности деятельности»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привлечь внимание пользователей бухгалтерской отчетности к неблагоприятным значениям основных финансовых коэффициентов, значительным убыткам от основной деятельности, отрицательной величине чистых активов и о превышении краткосрочных обязательств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краткосрочными активами.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аудиторского мнения следует учитывать, насколько полно раскрыта в примечаниях к отчетности информация о коэффициентах ликвидности, платежеспособности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планах руководства о его деятельности в будущем в случае неблагоприятных значений основных финансовых коэффициентов.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аудиторских доказательств целесообразно получение заявлений руководства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о рассмотрении, оценке и раскрытии в бухгалтерской отчетности данного вопроса.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892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ВОПРОСЫ АУДИТА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6416"/>
            <a:ext cx="10515600" cy="5305330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аудита - вопросы, которые аудиторской организацией (аудитором - индивидуальным предпринимателем), согласно профессиональному суждению, определены как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значимые для проводимого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 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«Ключевые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обязательном порядке включается в аудиторское заключение в случае проведения аудита отчетности акционерных обществ, обязанных согласно законодательству раскрывать информацию об акционерном обществе в соответствии с законодательством о ценных бумагах, Национального банка, банков, небанковских кредитно-финансовых организациях, банковских групп, банковских холдингов, бирж, страховых организаций, организации, осуществляющей гарантированное возмещение банковских вкладов (депозитов) физических лиц.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иных случаях этот раздел может быть включен в аудиторское заключение по решению аудиторской организации и (или) по согласованию с заказчиком аудиторских услуг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п.18 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210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ВОПРОСЫ АУДИТА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ключевых вопросах аудита в аудиторском заключении осуществляется в контексте сформированного аудиторского мнения об отчетности в целом. Информирование о ключевых вопросах аудита в аудиторском заключении не подменяет: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раскрываемую в отчетности согласно требованиям применимой основы составления и представления отчетности;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модифицированного аудиторского мнения;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случаях, когда имеется существенная неопределенность в связи с событиями или условиями, в результате которых могут возникнуть значительные сомнения в способности </a:t>
            </a:r>
            <a:r>
              <a:rPr lang="ru-RU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продолжать свою деятельность непрерывно;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аудиторского мнения в отношении отдельных проверяемых вопросов</a:t>
            </a: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п.33  </a:t>
            </a:r>
            <a:r>
              <a:rPr lang="ru-RU" sz="21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1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ключевого вопроса аудита должно включать ссылку на соответствующую информацию, раскрытую в отчетности, если такая имеется, и содержать сведения о причинах, по которым вопрос был определен как ключевой вопрос аудита, а также обзор выполненных в отношении данного вопроса аудиторских процедур и результаты их выполнения</a:t>
            </a: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п.37  </a:t>
            </a:r>
            <a:r>
              <a:rPr lang="ru-RU" sz="21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819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ВОПРОСЫ АУДИТА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919"/>
            <a:ext cx="10515600" cy="5558827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приводит к выражению модифицированного аудиторского мнения или существенная неопределенность, связанная с событиями или условиями, в результате которых могут возникнуть значительные сомнения в способности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продолжать свою деятельность непрерывно,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сути являются ключевыми вопросами аудита.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эти вопросы не должны быть описаны в разделе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аудита»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аудиторского заключения.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аудиторской организации (аудитору - индивидуальному предпринимателю) следует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изложить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вопрос или вопросы в разделах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«Основание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выражения аудиторского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мнения»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«Существенная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 в отношении непрерывности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аудиторского заключения согласно требованиям настоящих национальных правил;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соответствующую ссылку на разделы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«Основание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выражения аудиторского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мнения»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«Существенная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 в отношении непрерывности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п.39 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1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80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ВОПРОСЫ </a:t>
            </a:r>
            <a:r>
              <a:rPr lang="ru-RU" sz="25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919"/>
            <a:ext cx="10515600" cy="5558827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аудита аудиторская организация (аудитор - индивидуальный предприниматель) определит, что ключевые вопросы аудита, информацию о которых необходимо сообщить в аудиторском заключении, отсутствуют, данный факт должен быть отражен в разделе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аудита».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п.40 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пункт относится к тем случаям, когда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«Ключевые вопросы аудита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обязателен в АЗ в соответствии с п.18 НПАД 18.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единственными ключевыми вопросами аудита, информацию о которых необходимо сообщить в аудиторском заключении, являются вопросы, указанные в пункте 39 настоящих национальных правил, аудиторской организации (аудитору - индивидуальному предпринимателю) следует включить в раздел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аудита»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 том, что аудиторской организацией (аудитором - индивидуальным предпринимателем) определено, что за исключением вопросов, описанных в разделе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«Основание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выражения аудиторского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мнения»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в разделе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«Существенная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 в отношении непрерывности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ключевые вопросы аудита, о которых необходимо сообщить в аудиторском заключении, отсутствуют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п.41 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940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919"/>
            <a:ext cx="10515600" cy="5558827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«Ключевые вопросы аудита» аудиторского заключения Аудитор указал, что ключевые вопросы аудита «были рассмотрены в контексте аудита бухгалтерской отчетности в целом и при формировании нашего аудиторского мнения об этой отчетности, и мы не выражаем отдельного мнения об этих вопросах».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заявляет: «Мы определили, что за исключением вопросов, описанных в разделе «Основание для выражения аудиторского мнения», иные ключевые вопросы аудита, о которых необходимо сообщить в аудиторском заключении, отсутствуют».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рабочих документах Аудитора отсутствует информация, какие ключевые вопросы были рассмотрены, кроме тех, которые явились причиной модификации.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Кроме того, нам не были представлены доказательства, что Аудитор довел до сведения лиц, наделенных руководящими полномочиям, эти вопросы, а для АЗ выбрал те, которые потребовали особого внимания при проведении аудита, как того требует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п.34 НПАД 18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</a:rPr>
              <a:t>Выводы </a:t>
            </a:r>
            <a:r>
              <a:rPr lang="ru-RU" sz="2000" b="1" dirty="0">
                <a:latin typeface="Times New Roman"/>
                <a:ea typeface="Times New Roman"/>
              </a:rPr>
              <a:t>Специалиста</a:t>
            </a:r>
            <a:r>
              <a:rPr lang="ru-RU" sz="2000" b="1" dirty="0" smtClean="0">
                <a:latin typeface="Times New Roman"/>
                <a:ea typeface="Times New Roman"/>
              </a:rPr>
              <a:t>:</a:t>
            </a:r>
            <a:r>
              <a:rPr lang="ru-RU" sz="2000" dirty="0">
                <a:latin typeface="Times New Roman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Аудиторское мнение должно быть основано на результатах аудита. В </a:t>
            </a:r>
            <a:r>
              <a:rPr lang="ru-RU" sz="2000" dirty="0">
                <a:latin typeface="Times New Roman"/>
                <a:ea typeface="Times New Roman"/>
              </a:rPr>
              <a:t>разделе «Ключевые вопросы аудита» аудиторского заключения </a:t>
            </a:r>
            <a:r>
              <a:rPr lang="ru-RU" sz="2000" dirty="0" smtClean="0">
                <a:latin typeface="Times New Roman"/>
                <a:ea typeface="Times New Roman"/>
              </a:rPr>
              <a:t>следует излагать информацию, только если такие вопросы были, если они действительно были </a:t>
            </a:r>
            <a:r>
              <a:rPr lang="ru-RU" sz="2000" b="1" dirty="0" smtClean="0">
                <a:latin typeface="Times New Roman"/>
                <a:ea typeface="Times New Roman"/>
              </a:rPr>
              <a:t>важными для аудита</a:t>
            </a:r>
            <a:r>
              <a:rPr lang="ru-RU" sz="2000" dirty="0">
                <a:latin typeface="Times New Roman"/>
                <a:ea typeface="Times New Roman"/>
              </a:rPr>
              <a:t>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628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ОБСТОЯТЕЛЬСТВА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4689"/>
            <a:ext cx="10515600" cy="5767057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считает необходимым привлечь внимание пользователей отчетности к вопросу, раскрытому в отчетности, который, по мнению аудиторской организации (аудитора - индивидуального предпринимателя), </a:t>
            </a:r>
            <a:r>
              <a:rPr lang="ru-R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настолько важен, что имеет первостепенное значение для понимания отчетности ее пользователями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аудиторской организации (аудитору - индивидуальному предпринимателю) следует включить в аудиторское заключение раздел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«Важные обстоятельства»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условии, что: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организации (аудитора - индивидуального предпринимателя) не потребуется выражения модифицированного аудиторского мнения в связи с данным вопросом;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 определен как ключевой вопрос аудита, информация о котором должна быть сообщена в аудиторском заключении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п.68 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latin typeface="Times New Roman"/>
                <a:ea typeface="Times New Roman"/>
              </a:rPr>
              <a:t>Если </a:t>
            </a:r>
            <a:r>
              <a:rPr lang="ru-RU" sz="1900" dirty="0">
                <a:latin typeface="Times New Roman"/>
                <a:ea typeface="Times New Roman"/>
              </a:rPr>
              <a:t>аудиторская организация (аудитор - индивидуальный предприниматель) включает в аудиторское заключение раздел </a:t>
            </a:r>
            <a:r>
              <a:rPr lang="ru-RU" sz="1900" dirty="0" smtClean="0">
                <a:latin typeface="Times New Roman"/>
                <a:ea typeface="Times New Roman"/>
              </a:rPr>
              <a:t>«Важные обстоятельства», </a:t>
            </a:r>
            <a:r>
              <a:rPr lang="ru-RU" sz="1900" dirty="0">
                <a:latin typeface="Times New Roman"/>
                <a:ea typeface="Times New Roman"/>
              </a:rPr>
              <a:t>то такой раздел должен содержать: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latin typeface="Times New Roman"/>
                <a:ea typeface="Times New Roman"/>
              </a:rPr>
              <a:t>четкое </a:t>
            </a:r>
            <a:r>
              <a:rPr lang="ru-RU" sz="1900" dirty="0">
                <a:latin typeface="Times New Roman"/>
                <a:ea typeface="Times New Roman"/>
              </a:rPr>
              <a:t>указание на то, к какому вопросу привлекается внимание и где в отчетности информация по этому вопросу раскрыта в полном объеме;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900" dirty="0" smtClean="0">
                <a:latin typeface="Times New Roman"/>
                <a:ea typeface="Times New Roman"/>
              </a:rPr>
              <a:t>заявление </a:t>
            </a:r>
            <a:r>
              <a:rPr lang="ru-RU" sz="1900" dirty="0">
                <a:latin typeface="Times New Roman"/>
                <a:ea typeface="Times New Roman"/>
              </a:rPr>
              <a:t>о том, что вопрос, к которому привлекается внимание, не ведет к модификации аудиторского мнения</a:t>
            </a:r>
            <a:r>
              <a:rPr lang="ru-RU" sz="1900" dirty="0" smtClean="0">
                <a:latin typeface="Times New Roman"/>
                <a:ea typeface="Times New Roman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п.69 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460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ОБСТОЯТЕЛЬСТВА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604095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считает необходимым привлечь внимание пользователей отчетности к вопросу, не раскрытому в отчетности, но который, по мнению аудиторской организации (аудитора - индивидуального предпринимателя), имеет значение для понимания пользователями отчетности процесса и результатов проведения аудита, обязанностей аудиторской организации (аудитора - индивидуального предпринимателя) или содержания аудиторского заключения, то аудиторской организации (аудитору - индивидуальному предпринимателю) следует включить в аудиторское заключение раздел 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вопросы»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условии, что данный вопрос не был определен как ключевой вопрос аудита, информация о котором должна быть сообщена в аудиторском заключении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п.70 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 smtClean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latin typeface="Times New Roman"/>
                <a:ea typeface="Times New Roman"/>
              </a:rPr>
              <a:t>Расположение </a:t>
            </a:r>
            <a:r>
              <a:rPr lang="ru-RU" sz="1900" dirty="0">
                <a:latin typeface="Times New Roman"/>
                <a:ea typeface="Times New Roman"/>
              </a:rPr>
              <a:t>разделов </a:t>
            </a:r>
            <a:r>
              <a:rPr lang="ru-RU" sz="1900" dirty="0" smtClean="0">
                <a:latin typeface="Times New Roman"/>
                <a:ea typeface="Times New Roman"/>
              </a:rPr>
              <a:t>«Важные обстоятельства» </a:t>
            </a:r>
            <a:r>
              <a:rPr lang="ru-RU" sz="1900" dirty="0">
                <a:latin typeface="Times New Roman"/>
                <a:ea typeface="Times New Roman"/>
              </a:rPr>
              <a:t>и </a:t>
            </a:r>
            <a:r>
              <a:rPr lang="ru-RU" sz="1900" dirty="0" smtClean="0">
                <a:latin typeface="Times New Roman"/>
                <a:ea typeface="Times New Roman"/>
              </a:rPr>
              <a:t>«Прочие вопросы» </a:t>
            </a:r>
            <a:r>
              <a:rPr lang="ru-RU" sz="1900" dirty="0">
                <a:latin typeface="Times New Roman"/>
                <a:ea typeface="Times New Roman"/>
              </a:rPr>
              <a:t>в аудиторском заключении зависит от характера информации, которую необходимо довести до сведения пользователей отчетности, и от профессионального суждения аудиторской организации (аудитора - индивидуального предпринимателя) об относительной значимости для пользователей отчетности данной информации в сравнении с другой информацией, которую требуется включить в аудиторское заключение</a:t>
            </a:r>
            <a:r>
              <a:rPr lang="ru-RU" sz="1900" dirty="0" smtClean="0">
                <a:latin typeface="Times New Roman"/>
                <a:ea typeface="Times New Roman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п.71  </a:t>
            </a:r>
            <a:r>
              <a:rPr lang="ru-RU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18)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394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ОБСТОЯТЕЛЬСТВА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604095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при которых аудитор может принять решение о том, что в аудиторское заключение необходимо включить раздел «Важные обстоятельства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неопределенности, связанная с предстоящим исходом судебных разбирательств, носящих исключительный характер, или с последствиями мер, принятых регулирующими органами;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 после отчетной даты, которое имело место в период между отчетной датой и датой аудиторского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серьезное чрезвычайное происшествие, которое оказало или по-прежнему оказывает значительное влияние на финансовое положение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аудитор пришел к выводу об отсутствии угрозы принципа непрерывности деятельности, но считает важным обратить внимание пользователей на негативные финансовые результаты, несоответствие коэффициентов ликвидности нормативам и др.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14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604095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вопросов, к которым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(аудитор - индивидуальный предприниматель) считает необходимым привлечь внимание пользователей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из числа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раскрытых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отчетности, но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которые,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аудиторской организации (аудитора - индивидуального предпринимателя),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для понимания пользователями отчетности процесса и результатов проведения аудита, обязанностей аудиторской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организации(аудитора-индивидуального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предпринимателя) или содержания аудиторского заключения,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того требует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п.70  </a:t>
            </a:r>
            <a:r>
              <a:rPr lang="ru-RU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НПАД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вопросы»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указать следующие сведения, если аудит бухгалтерской и (или) финансовой отчетности за предшествующий отчетный период проведен предыдущей аудиторской организацией: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аудит бухгалтерской и (или) финансовой отчетности за предшествующий отчетный период был проведен предыдущей аудиторской организацией;</a:t>
            </a:r>
          </a:p>
          <a:p>
            <a:pPr marL="355600" lvl="0" indent="-34290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выданного предыдущей аудиторской организацией аудиторского заключения и форму выраженного в нем мнения (если аудиторское мнение в аудиторском заключении было модифицировано, необходимо указать причину его модификации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(П.14 НПАД 124)</a:t>
            </a:r>
            <a:endParaRPr lang="ru-RU" sz="2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3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ГОДОВОЙ БУХГАЛТЕРСКОЙ ОТЧЕТНОСТИ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73675"/>
          </a:xfrm>
        </p:spPr>
        <p:txBody>
          <a:bodyPr>
            <a:normAutofit fontScale="25000" lnSpcReduction="20000"/>
          </a:bodyPr>
          <a:lstStyle/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отчетность </a:t>
            </a:r>
            <a:r>
              <a:rPr lang="ru-RU" sz="9600" b="1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 организаций </a:t>
            </a: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из: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1.бухгалтерского баланса;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2.отчета о прибылях и убытках;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3.отчета об изменении собственного капитала;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4.отчета о движении денежных средств;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5.примечаний к отчетности, предусмотренных законодательством Республики Беларусь.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отчетность </a:t>
            </a:r>
            <a:r>
              <a:rPr lang="ru-RU" sz="9600" b="1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некоммерческих организаций </a:t>
            </a: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из: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1.бухгалтерского баланса;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2.отчета о прибылях и убытках;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3.отчета об использовании целевого финансирования;</a:t>
            </a:r>
          </a:p>
          <a:p>
            <a:pPr marL="1155700" indent="-1143000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4.примечаний к отчетности, предусмотренных законодательством Республики Беларусь.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15 Закона Республики Беларусь от 12 июля 2013 г. № 57-З «О бухгалтерском учете и отчетности»).</a:t>
            </a: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4BDC0B-6E0C-4860-9D60-E1E57F69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651"/>
            <a:ext cx="10515600" cy="5604095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«Прочая информация»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 аудиторское заключение в случаях, установленных национальными правилами аудиторской деятельности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«Прочая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в документах, содержащих проверенную бухгалтерскую и (или) финансовую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отчетность»,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утвержденными постановлением Министерства финансов Республики Беларусь от 25 сентября 2002 г.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(П.19 НПАД 18)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9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Аудитора: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«Прочая информация» аудиторского заключения Аудитор указал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 включает информацию, содержащуюся в годовом отчете, но не включает бухгалтерскую отчетность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наше аудиторское заключение по ней. Наше мнение о достоверности бухгалтерской отчетности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 распространяется на прочую информацию».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смог дать пояснения, о каком годовом отчете сказано в аудиторском заключении.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то, что мнение Аудитора о достоверности бухгалтерской отчетности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 распространяется на прочую информацию, не дает понимания, о какой прочей информации идет речь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НПАД, нарушенных Аудитором: </a:t>
            </a:r>
            <a:endParaRPr lang="ru-RU" sz="18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В </a:t>
            </a:r>
            <a:r>
              <a:rPr lang="ru-RU" sz="1800" b="1" i="1" dirty="0">
                <a:latin typeface="Times New Roman"/>
                <a:ea typeface="Times New Roman"/>
              </a:rPr>
              <a:t>пп.27-30 НПАД </a:t>
            </a:r>
            <a:r>
              <a:rPr lang="ru-RU" sz="1800" b="1" i="1" dirty="0" smtClean="0">
                <a:latin typeface="Times New Roman"/>
                <a:ea typeface="Times New Roman"/>
              </a:rPr>
              <a:t>18 </a:t>
            </a:r>
            <a:r>
              <a:rPr lang="ru-RU" sz="1800" dirty="0">
                <a:latin typeface="Times New Roman"/>
                <a:ea typeface="Times New Roman"/>
              </a:rPr>
              <a:t>сказано, что если в составе отчетности представлена дополнительная информация, не требуемая в соответствии с применимой основой составления и представления отчетности, аудиторской организации, руководствуясь профессиональным суждением, следует оценить, является ли дополнительная информация неотъемлемой частью отчетности в силу ее характера и формы представления. Если дополнительная информация является неотъемлемой отчетности, то аудиторской организации необходимо выразить аудиторское мнение о достоверности этой информации. 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Times New Roman"/>
              </a:rPr>
              <a:t>Дополнительная информация, на которую не распространяется аудиторское мнение, должна быть расположена отдельно от отчетности либо отмечена как не подлежавшая аудиту</a:t>
            </a:r>
            <a:r>
              <a:rPr lang="ru-RU" sz="1800" dirty="0">
                <a:latin typeface="Times New Roman"/>
                <a:ea typeface="Times New Roman"/>
              </a:rPr>
              <a:t>. При этом отчетность не должна содержать каких-либо ссылок на такую дополнительную информацию.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НПАД, нарушенных Аудитором: </a:t>
            </a:r>
            <a:endParaRPr lang="ru-RU" sz="18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В </a:t>
            </a:r>
            <a:r>
              <a:rPr lang="ru-RU" sz="1800" b="1" i="1" dirty="0" smtClean="0">
                <a:latin typeface="Times New Roman"/>
                <a:ea typeface="Times New Roman"/>
              </a:rPr>
              <a:t>пп.24-25 </a:t>
            </a:r>
            <a:r>
              <a:rPr lang="ru-RU" sz="1800" b="1" i="1" dirty="0">
                <a:latin typeface="Times New Roman"/>
                <a:ea typeface="Times New Roman"/>
              </a:rPr>
              <a:t>НПАД </a:t>
            </a:r>
            <a:r>
              <a:rPr lang="ru-RU" sz="1800" b="1" i="1" dirty="0" smtClean="0">
                <a:latin typeface="Times New Roman"/>
                <a:ea typeface="Times New Roman"/>
              </a:rPr>
              <a:t>133</a:t>
            </a: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b="1" i="1" dirty="0">
                <a:latin typeface="Times New Roman"/>
                <a:ea typeface="Times New Roman"/>
              </a:rPr>
              <a:t>«Прочая информация в документах, содержащих проверенную бухгалтерскую и (или) финансовую </a:t>
            </a:r>
            <a:r>
              <a:rPr lang="ru-RU" sz="1800" b="1" i="1" dirty="0" smtClean="0">
                <a:latin typeface="Times New Roman"/>
                <a:ea typeface="Times New Roman"/>
              </a:rPr>
              <a:t>отчетность»</a:t>
            </a: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от 25.09.2002 </a:t>
            </a:r>
            <a:r>
              <a:rPr lang="ru-RU" sz="1800" dirty="0" smtClean="0">
                <a:latin typeface="Times New Roman"/>
                <a:ea typeface="Times New Roman"/>
              </a:rPr>
              <a:t>указано</a:t>
            </a:r>
            <a:r>
              <a:rPr lang="ru-RU" sz="1800" dirty="0">
                <a:latin typeface="Times New Roman"/>
                <a:ea typeface="Times New Roman"/>
              </a:rPr>
              <a:t>: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в </a:t>
            </a:r>
            <a:r>
              <a:rPr lang="ru-RU" sz="1800" dirty="0">
                <a:latin typeface="Times New Roman"/>
                <a:ea typeface="Times New Roman"/>
              </a:rPr>
              <a:t>случае рассмотрения аудиторской организацией прочей информации в документах, содержащих проверенную бухгалтерскую отчетность, в аудиторское заключение по бухгалтерской отчетности может включаться раздел «Прочая информация»;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раздел </a:t>
            </a:r>
            <a:r>
              <a:rPr lang="ru-RU" sz="1800" dirty="0">
                <a:latin typeface="Times New Roman"/>
                <a:ea typeface="Times New Roman"/>
              </a:rPr>
              <a:t>«Прочая информация» должен содержать: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заявление </a:t>
            </a:r>
            <a:r>
              <a:rPr lang="ru-RU" sz="1800" dirty="0">
                <a:latin typeface="Times New Roman"/>
                <a:ea typeface="Times New Roman"/>
              </a:rPr>
              <a:t>о том, что руководство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несет ответственность за прочую информацию;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описание </a:t>
            </a:r>
            <a:r>
              <a:rPr lang="ru-RU" sz="1800" dirty="0">
                <a:latin typeface="Times New Roman"/>
                <a:ea typeface="Times New Roman"/>
              </a:rPr>
              <a:t>того, что включает в себя прочая информация;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заявление </a:t>
            </a:r>
            <a:r>
              <a:rPr lang="ru-RU" sz="1800" dirty="0">
                <a:latin typeface="Times New Roman"/>
                <a:ea typeface="Times New Roman"/>
              </a:rPr>
              <a:t>о том, что аудиторское мнение о достоверности бухгалтерской финансовой отчетности </a:t>
            </a:r>
            <a:r>
              <a:rPr lang="ru-RU" sz="1800" dirty="0" err="1">
                <a:latin typeface="Times New Roman"/>
                <a:ea typeface="Times New Roman"/>
              </a:rPr>
              <a:t>аудируемого</a:t>
            </a:r>
            <a:r>
              <a:rPr lang="ru-RU" sz="1800" dirty="0">
                <a:latin typeface="Times New Roman"/>
                <a:ea typeface="Times New Roman"/>
              </a:rPr>
              <a:t> лица не распространяется на прочую информацию;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описание </a:t>
            </a:r>
            <a:r>
              <a:rPr lang="ru-RU" sz="1800" dirty="0">
                <a:latin typeface="Times New Roman"/>
                <a:ea typeface="Times New Roman"/>
              </a:rPr>
              <a:t>обязанностей аудиторской организации по рассмотрению прочей информации с целью выявления существенных противоречий с проверенной бухгалтерской отчетностью;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заявление </a:t>
            </a:r>
            <a:r>
              <a:rPr lang="ru-RU" sz="1800" dirty="0">
                <a:latin typeface="Times New Roman"/>
                <a:ea typeface="Times New Roman"/>
              </a:rPr>
              <a:t>о том, что если в результате рассмотрения прочей информации аудиторская организация приходит к выводу, что прочая информация содержит существенные искажения, она обязана сообщить об этом факте;</a:t>
            </a:r>
          </a:p>
          <a:p>
            <a:pPr marL="298450" lvl="0" indent="-285750" algn="just">
              <a:lnSpc>
                <a:spcPts val="228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описание </a:t>
            </a:r>
            <a:r>
              <a:rPr lang="ru-RU" sz="1800" dirty="0">
                <a:latin typeface="Times New Roman"/>
                <a:ea typeface="Times New Roman"/>
              </a:rPr>
              <a:t>существенного искажения прочей информации в случае, если аудиторская организация пришла к выводу о наличии такого искажения.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>
              <a:latin typeface="Times New Roman"/>
              <a:ea typeface="Times New Roman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6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Специалиста: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«Прочая информация» аудиторского заключения изложен Аудитором таким образом, что не представляется возможным понять, о каком годовом отчете идет речь и на какую прочую информацию не распространяется мнение Аудитора о достоверности бухгалтерской отчетности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аудиторское мнение не распространяется на прочую информацию, Аудитор обязан рассмотреть ее с целью выявления существенных противоречий с проверенной бухгалтерской отчетностью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</a:t>
            </a:r>
            <a:r>
              <a:rPr lang="ru-RU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проаудированная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отчетность не расположена отдельно от дополнительной информации, а аудиторское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не распространяется на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информацию,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должен отметить ее в аудиторском заключении, как не подлежавшую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аудиту.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5613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743"/>
            <a:ext cx="10515600" cy="5758003"/>
          </a:xfrm>
        </p:spPr>
        <p:txBody>
          <a:bodyPr>
            <a:noAutofit/>
          </a:bodyPr>
          <a:lstStyle/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годовую бухгалтерскую отчетность по требованию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 (ХХХХХ)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 прочая информация с целью разъяснения отдельных статей отчетности, операций и событий. Данная информация, представленная в разделах 2-16, 18, 19 примечаний к бухгалтерской отчетности, не подлежала аудиту, отмечена как «не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Наше мнение о достоверности бухгалтерской отчетности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 распространяется на прочую информацию.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несет ответственность за прочую информацию.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проведением нами аудита бухгалтерской отчетности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наша обязанность заключается в ознакомлении с прочей информацией и рассмотрении вопроса, имеются ли существенные противоречия между прочей информацией и проверенной бухгалтерской отчетностью или нашими знаниями, полученными в ходе аудита, и не содержит ли прочая информация иных возможных существенных искажений. Если в результате рассмотрения прочей информации мы приходим к выводу о том, что прочая информация содержит существенные искажения, мы обязаны сообщить об этом факте. </a:t>
            </a: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выявили фактов, которые необходимо отразить в нашем аудиторском заключении. </a:t>
            </a:r>
          </a:p>
          <a:p>
            <a:pPr marL="12700" lvl="0" indent="0" algn="just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A7B0E-CB75-4884-B48E-AB008A83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АУДИТОРОВ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D5091-BF23-4091-84C7-573ED80F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445310"/>
          </a:xfrm>
        </p:spPr>
        <p:txBody>
          <a:bodyPr>
            <a:normAutofit fontScale="25000" lnSpcReduction="20000"/>
          </a:bodyPr>
          <a:lstStyle/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состав годовой отчетности</a:t>
            </a:r>
            <a:r>
              <a:rPr lang="ru-RU" sz="9600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отчетности отсутствуют примечания, предусмотренных законодательством Республики Беларусь.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endParaRPr lang="ru-RU" sz="9600" b="1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b="1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п. 25 НПАД 18</a:t>
            </a:r>
            <a:r>
              <a:rPr lang="ru-RU" sz="9600" u="sng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заключение </a:t>
            </a:r>
            <a:r>
              <a:rPr lang="ru-RU" sz="9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быть датировано ранее </a:t>
            </a: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завершения процесса получения аудиторских доказательств, на основании которых аудиторская организация выражает аудиторское мнение, включая доказательства того, что:</a:t>
            </a:r>
          </a:p>
          <a:p>
            <a:pPr marL="534988" indent="-522288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подготовлена </a:t>
            </a:r>
            <a:r>
              <a:rPr lang="ru-RU" sz="9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 и включает соответствующее раскрытие информации;</a:t>
            </a:r>
          </a:p>
          <a:p>
            <a:pPr marL="534988" indent="-522288">
              <a:lnSpc>
                <a:spcPts val="228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99085" algn="l"/>
                <a:tab pos="299720" algn="l"/>
              </a:tabLst>
            </a:pPr>
            <a:r>
              <a:rPr lang="ru-RU" sz="9600" spc="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обладающие соответствующими полномочиями, подтвердили, что они несут ответственность за данную отчетность.</a:t>
            </a:r>
          </a:p>
          <a:p>
            <a:pPr marL="12700" indent="0">
              <a:lnSpc>
                <a:spcPts val="2280"/>
              </a:lnSpc>
              <a:spcBef>
                <a:spcPts val="600"/>
              </a:spcBef>
              <a:buNone/>
              <a:tabLst>
                <a:tab pos="299085" algn="l"/>
                <a:tab pos="299720" algn="l"/>
              </a:tabLst>
            </a:pPr>
            <a:r>
              <a:rPr lang="ru-RU" sz="9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организация не может завершать сбор аудиторских доказательств и подписывать аудиторское заключение </a:t>
            </a:r>
            <a:r>
              <a:rPr lang="ru-RU" sz="96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даты подписания отчетности.</a:t>
            </a:r>
          </a:p>
          <a:p>
            <a:pPr marL="0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338D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FED657-CEDB-4AD4-831C-31E01E8E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BF85-BEA8-4D5A-AA7C-366CDA44DFD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12474</Words>
  <Application>Microsoft Office PowerPoint</Application>
  <PresentationFormat>Широкоэкранный</PresentationFormat>
  <Paragraphs>679</Paragraphs>
  <Slides>84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90" baseType="lpstr">
      <vt:lpstr>Arial</vt:lpstr>
      <vt:lpstr>Calibri</vt:lpstr>
      <vt:lpstr>Calibri Light</vt:lpstr>
      <vt:lpstr>Times New Roman</vt:lpstr>
      <vt:lpstr>Wingdings</vt:lpstr>
      <vt:lpstr>Тема Office</vt:lpstr>
      <vt:lpstr>    Аудиторское  заключение       (АЗ) </vt:lpstr>
      <vt:lpstr>НПАД</vt:lpstr>
      <vt:lpstr>МСА</vt:lpstr>
      <vt:lpstr>ИЗМЕНЕНИЯ В НПАД 18 «АУДИТОРСКОЕ ЗАКЛЮЧЕНИЕ ПО БУХГАЛТЕРСКОЙ И (ИЛИ) ФИНАНСОВОЙ ОТЧЕТНОСТИ»</vt:lpstr>
      <vt:lpstr>ИЗМЕНЕНИЯ В НПАД 18 «АУДИТОРСКОЕ ЗАКЛЮЧЕНИЕ ПО БУХГАЛТЕРСКОЙ И (ИЛИ) ФИНАНСОВОЙ ОТЧЕТНОСТИ»</vt:lpstr>
      <vt:lpstr>ИЗМЕНЕНИЯ В НПАД 18 «АУДИТОРСКОЕ ЗАКЛЮЧЕНИЕ ПО БУХГАЛТЕРСКОЙ И (ИЛИ) ФИНАНСОВОЙ ОТЧЕТНОСТИ»</vt:lpstr>
      <vt:lpstr>НПАД 18 «АУДИТОРСКОЕ ЗАКЛЮЧЕНИЕ ПО БУХГАЛТЕРСКОЙ И (ИЛИ) ФИНАНСОВОЙ ОТЧЕТНОСТИ»</vt:lpstr>
      <vt:lpstr>СОСТАВ ГОДОВОЙ БУХГАЛТЕРСКОЙ ОТЧЕТНОСТИ</vt:lpstr>
      <vt:lpstr>НАРУШЕНИЯ АУДИТОРОВ</vt:lpstr>
      <vt:lpstr>ЛИЦА, ОБЛАДАЮЩИЕ СООТВЕТСТВУЮЩИМИ ПОЛНОМОЧИЯМИ</vt:lpstr>
      <vt:lpstr>НАРУШЕНИЯ АУДИТОРОВ</vt:lpstr>
      <vt:lpstr>НАРУШЕНИЯ АУДИТОРОВ</vt:lpstr>
      <vt:lpstr>НАРУШЕНИЯ АУДИТОРОВ</vt:lpstr>
      <vt:lpstr>ПОРЯДОК РАЗМЕЩЕНИЯ РАЗДЕЛОВ В АЗ (СТРУКТУРА АЗ) с учетом изменений, внесенных постановлением Министерства финансов № 6 </vt:lpstr>
      <vt:lpstr>ПОРЯДОК РАЗМЕЩЕНИЯ РАЗДЕЛОВ В АЗ (СТРУКТУРА АЗ) с учетом изменений, внесенных постановлением Министерства финансов № 6 </vt:lpstr>
      <vt:lpstr>АУДИТОРСКОЕ МНЕНИЕ</vt:lpstr>
      <vt:lpstr>ДОСТАТОЧНЫЕ И НАДЛЕЖАЩИЕ АУДИТОРСКИЕ ДОКАЗАТЕЛЬСТВА</vt:lpstr>
      <vt:lpstr>ДОСТАТОЧНЫЕ И НАДЛЕЖАЩИЕ АУДИТОРСКИЕ ДОКАЗАТЕЛЬСТВА</vt:lpstr>
      <vt:lpstr>НАРУШЕНИЯ АУДИТОРОВ</vt:lpstr>
      <vt:lpstr>ВЫБОРОЧНЫЙ СПОСОБ И ДРУГИЕ СПОСОБЫ ТЕСТИРОВАНИЯ В АУДИТЕ</vt:lpstr>
      <vt:lpstr>ВЫБОРОЧНЫЙ СПОСОБ И ДРУГИЕ СПОСОБЫ ТЕСТИРОВАНИЯ В АУДИТЕ</vt:lpstr>
      <vt:lpstr>ВЫБОРОЧНЫЙ СПОСОБ И ДРУГИЕ СПОСОБЫ ТЕСТИРОВАНИЯ В АУДИТЕ</vt:lpstr>
      <vt:lpstr>ВЫБОРОЧНЫЙ СПОСОБ И ДРУГИЕ СПОСОБЫ ТЕСТИРОВАНИЯ В АУДИТЕ</vt:lpstr>
      <vt:lpstr>ВЫБОРОЧНЫЙ СПОСОБ И ДРУГИЕ СПОСОБЫ ТЕСТИРОВАНИЯ В АУДИТЕ</vt:lpstr>
      <vt:lpstr>НАРУШЕНИЯ АУДИТОРОВ</vt:lpstr>
      <vt:lpstr>ДОСТАТОЧНЫЕ И НАДЛЕЖАЩИЕ АУДИТОРСКИЕ ДОКАЗАТЕЛЬСТВА</vt:lpstr>
      <vt:lpstr>ДОСТАТОЧНЫЕ И НАДЛЕЖАЩИЕ АУДИТОРСКИЕ ДОКАЗАТЕЛЬСТВА</vt:lpstr>
      <vt:lpstr>ДОСТАТОЧНЫЕ И НАДЛЕЖАЩИЕ АУДИТОРСКИЕ ДОКАЗАТЕЛЬСТВА</vt:lpstr>
      <vt:lpstr>ДОКУМЕНТИРОВАНИЕ АУДИТА</vt:lpstr>
      <vt:lpstr>ДОКУМЕНТИРОВАНИЕ АУДИТА</vt:lpstr>
      <vt:lpstr>ДОКУМЕНТИРОВАНИЕ АУДИТА с изменениями по постан. 6</vt:lpstr>
      <vt:lpstr>ДОКУМЕНТИРОВАНИЕ АУДИТА с изменениями по постан. 6</vt:lpstr>
      <vt:lpstr>ИЗ ОТЧЕТА ВОК</vt:lpstr>
      <vt:lpstr>НАРУШЕНИЯ АУДИТОРОВ</vt:lpstr>
      <vt:lpstr>НАРУШЕНИЯ АУДИТОРОВ</vt:lpstr>
      <vt:lpstr>НАРУШЕНИЯ АУДИТОРОВ (Продолжение)</vt:lpstr>
      <vt:lpstr>НАРУШЕНИЯ АУДИТОРОВ </vt:lpstr>
      <vt:lpstr>НАРУШЕНИЯ АУДИТОРОВ (Продолжение) </vt:lpstr>
      <vt:lpstr>НАРУШЕНИЯ АУДИТОРОВ (Продолжение) </vt:lpstr>
      <vt:lpstr>НАРУШЕНИЯ АУДИТОРОВ  </vt:lpstr>
      <vt:lpstr>МОДИФИКАЦИЯ АУДИТОРСКОГО МНЕНИЯ</vt:lpstr>
      <vt:lpstr>МОДИФИКАЦИЯ АУДИТОРСКОГО МНЕНИЯ</vt:lpstr>
      <vt:lpstr>МОДИФИКАЦИЯ АУДИТОРСКОГО МНЕНИЯ</vt:lpstr>
      <vt:lpstr>МОДИФИКАЦИЯ АУДИТОРСКОГО МНЕНИЯ</vt:lpstr>
      <vt:lpstr>МОДИФИКАЦИЯ АУДИТОРСКОГО МНЕНИЯ</vt:lpstr>
      <vt:lpstr>МОДИФИКАЦИЯ АУДИТОРСКОГО МНЕНИЯ</vt:lpstr>
      <vt:lpstr>МОДИФИКАЦИЯ АУДИТОРСКОГО МНЕНИЯ</vt:lpstr>
      <vt:lpstr>АУДИТОРСКОЕ МНЕНИЕ С ОГОВОРКОЙ</vt:lpstr>
      <vt:lpstr>АУДИТОРСКОЕ МНЕНИЕ С ОГОВОРКОЙ</vt:lpstr>
      <vt:lpstr>АУДИТОРСКОЕ МНЕНИЕ С ОГОВОРКОЙ</vt:lpstr>
      <vt:lpstr>АУДИТОРСКОЕ МНЕНИЕ С ОГОВОРКОЙ</vt:lpstr>
      <vt:lpstr>АУДИТОРСКОЕ МНЕНИЕ С ОГОВОРКОЙ</vt:lpstr>
      <vt:lpstr>АУДИТОРСКОЕ МНЕНИЕ С ОГОВОРКОЙ</vt:lpstr>
      <vt:lpstr>НАЧАЛЬНЫЕ И СОПОСТАВИМЫЕ ДАННЫЕ В БО</vt:lpstr>
      <vt:lpstr>НАЧАЛЬНЫЕ И СОПОСТАВИМЫЕ ДАННЫЕ В БО</vt:lpstr>
      <vt:lpstr>НАЧАЛЬНЫЕ И СОПОСТАВИМЫЕ ДАННЫЕ В БО</vt:lpstr>
      <vt:lpstr>НАЧАЛЬНЫЕ И СОПОСТАВИМЫЕ ДАННЫЕ В БО</vt:lpstr>
      <vt:lpstr>НАЧАЛЬНЫЕ И СОПОСТАВИМЫЕ ДАННЫЕ В БО</vt:lpstr>
      <vt:lpstr>НАЧАЛЬНЫЕ И СОПОСТАВИМЫЕ ДАННЫЕ В БО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СУЩЕСТВЕННАЯ НЕОПРЕДЕЛЕННОСТЬ В ОТНОШЕНИИ НЕПРЕРЫВНОСТИ ДЕЯТЕЛЬНОСТИ</vt:lpstr>
      <vt:lpstr>НАРУШЕНИЯ АУДИТОРОВ  </vt:lpstr>
      <vt:lpstr>НАРУШЕНИЯ АУДИТОРОВ  </vt:lpstr>
      <vt:lpstr>НАРУШЕНИЯ АУДИТОРОВ  </vt:lpstr>
      <vt:lpstr>КЛЮЧЕВЫЕ ВОПРОСЫ АУДИТА </vt:lpstr>
      <vt:lpstr>КЛЮЧЕВЫЕ ВОПРОСЫ АУДИТА </vt:lpstr>
      <vt:lpstr>КЛЮЧЕВЫЕ ВОПРОСЫ АУДИТА </vt:lpstr>
      <vt:lpstr>КЛЮЧЕВЫЕ ВОПРОСЫ АУДИТА </vt:lpstr>
      <vt:lpstr>НАРУШЕНИЯ АУДИТОРОВ</vt:lpstr>
      <vt:lpstr>ВАЖНЫЕ ОБСТОЯТЕЛЬСТВА</vt:lpstr>
      <vt:lpstr>ВАЖНЫЕ ОБСТОЯТЕЛЬСТВА</vt:lpstr>
      <vt:lpstr>ВАЖНЫЕ ОБСТОЯТЕЛЬСТВА</vt:lpstr>
      <vt:lpstr>ПРОЧИЕ ВОПРОСЫ</vt:lpstr>
      <vt:lpstr>ПРОЧАЯ ИНФОРМАЦИЯ</vt:lpstr>
      <vt:lpstr>ПРОЧАЯ ИНФОРМАЦИЯ</vt:lpstr>
      <vt:lpstr>ПРОЧАЯ ИНФОРМАЦИЯ</vt:lpstr>
      <vt:lpstr>ПРОЧАЯ ИНФОРМАЦИЯ</vt:lpstr>
      <vt:lpstr>ПРОЧАЯ ИНФОРМАЦИЯ</vt:lpstr>
    </vt:vector>
  </TitlesOfParts>
  <Company>Аудиторская палата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Аудиторское  заключение (АЗ)</dc:title>
  <dc:creator>ngvardian@outlook.com</dc:creator>
  <cp:lastModifiedBy>Пользователь Windows</cp:lastModifiedBy>
  <cp:revision>265</cp:revision>
  <dcterms:created xsi:type="dcterms:W3CDTF">2018-01-18T13:39:08Z</dcterms:created>
  <dcterms:modified xsi:type="dcterms:W3CDTF">2021-03-11T14:13:33Z</dcterms:modified>
</cp:coreProperties>
</file>