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5" r:id="rId4"/>
    <p:sldId id="266" r:id="rId5"/>
    <p:sldId id="267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3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19T12:06:25.348" idx="2">
    <p:pos x="4920" y="2153"/>
    <p:text>Здесь что имеется ввиду когда говорим о квалификации? раз пускаем на рынок исходим из того, что аудитор это аудитор. У нас на рынке также, кто-то в 98 году диктант писал, кто-то АССА получал. Грубо говоря Решетова была таким же аудитором, как например, Роман Саттаров. Как у Конан Дойля - два башмака, а такая разница в судьбе. А вот вопрос к получению квалсвидетельства в будущем это вопрос.</p:text>
    <p:extLst>
      <p:ext uri="{C676402C-5697-4E1C-873F-D02D1690AC5C}">
        <p15:threadingInfo xmlns:p15="http://schemas.microsoft.com/office/powerpoint/2012/main" timeZoneBias="-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0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08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9882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042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04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244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63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8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3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7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73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36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9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2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204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66D9D-9379-45EF-AAF4-17A2411F6E30}" type="datetimeFigureOut">
              <a:rPr lang="ru-RU" smtClean="0"/>
              <a:t>19.04.2021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E6BCF-6755-406D-B936-74B9FA0D42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5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746" y="249382"/>
            <a:ext cx="7661564" cy="4292638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«Готовы ли аудиторы  к осуществлению аудиторской деятельности в рамках ЕАЭС? Ожидания, прогнозы, оценки, перспективы»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86793"/>
            <a:ext cx="9705576" cy="1274163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r>
              <a:rPr lang="ru-RU" sz="2900" b="1" dirty="0">
                <a:solidFill>
                  <a:schemeClr val="tx1"/>
                </a:solidFill>
              </a:rPr>
              <a:t>Исполнительный директор</a:t>
            </a:r>
          </a:p>
          <a:p>
            <a:r>
              <a:rPr lang="ru-RU" sz="2900" b="1" dirty="0">
                <a:solidFill>
                  <a:schemeClr val="tx1"/>
                </a:solidFill>
              </a:rPr>
              <a:t>ПАО «Палата аудиторов Республики Казахстан»</a:t>
            </a:r>
          </a:p>
          <a:p>
            <a:r>
              <a:rPr lang="ru-RU" sz="2900" b="1" dirty="0" err="1">
                <a:solidFill>
                  <a:schemeClr val="tx1"/>
                </a:solidFill>
              </a:rPr>
              <a:t>Акан</a:t>
            </a:r>
            <a:r>
              <a:rPr lang="ru-RU" sz="2900" b="1" dirty="0">
                <a:solidFill>
                  <a:schemeClr val="tx1"/>
                </a:solidFill>
              </a:rPr>
              <a:t> </a:t>
            </a:r>
            <a:r>
              <a:rPr lang="ru-RU" sz="2900" b="1" dirty="0" err="1">
                <a:solidFill>
                  <a:schemeClr val="tx1"/>
                </a:solidFill>
              </a:rPr>
              <a:t>Арыстан</a:t>
            </a:r>
            <a:r>
              <a:rPr lang="ru-RU" sz="2900" b="1" dirty="0">
                <a:solidFill>
                  <a:schemeClr val="tx1"/>
                </a:solidFill>
              </a:rPr>
              <a:t>, 22 апреля 2021 г</a:t>
            </a:r>
            <a:r>
              <a:rPr lang="ru-RU" sz="2900" b="1" dirty="0"/>
              <a:t>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17" y="249382"/>
            <a:ext cx="2047875" cy="17872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8633" y="249382"/>
            <a:ext cx="1996786" cy="17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0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ВСТУПЛЕНИЕ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46909"/>
            <a:ext cx="10309321" cy="545869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   </a:t>
            </a:r>
          </a:p>
          <a:p>
            <a:pPr marL="0" indent="0" algn="ctr">
              <a:buNone/>
            </a:pPr>
            <a:r>
              <a:rPr lang="ru-RU" b="1" i="1" dirty="0"/>
              <a:t>Уважаемые коллеги! </a:t>
            </a:r>
            <a:r>
              <a:rPr lang="ru-RU" dirty="0"/>
              <a:t>	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	У каждого государства, принимающего участие в ЕАЭС за прошедшие 30 лет с момента обретения независимости сложились свое законодательство, школа и практика аудиторской отрасли. Становится очевидным, что в период динамично развивающихся процессов глобализации и тотальной цифровизации, единственно эффективным путем взаимодействия между странами является взаимная интеграция. </a:t>
            </a:r>
          </a:p>
          <a:p>
            <a:pPr marL="0" indent="0" algn="just">
              <a:buNone/>
            </a:pPr>
            <a:r>
              <a:rPr lang="ru-RU" dirty="0"/>
              <a:t>	Палата аудиторов Республики Казахстан приветствует деятельные шаги в аудиторской сфере в рамках ЕАЭС. Мы убеждены, что такая синергия позволит нам всем стать более крепкими, уверенными в своих действиях и будущем нашей профессии. Вместе с тем, считаем важным подчеркнуть, что соглашения об аудиторской деятельности затрагивают широкий пласт связанных участников, на подготовку которых необходимо направить усилия в первую очередь: </a:t>
            </a:r>
          </a:p>
          <a:p>
            <a:pPr algn="just">
              <a:buAutoNum type="arabicPeriod"/>
            </a:pPr>
            <a:r>
              <a:rPr lang="ru-RU" dirty="0"/>
              <a:t>Государственные уполномоченные органы в сфере аудита;</a:t>
            </a:r>
          </a:p>
          <a:p>
            <a:pPr algn="just">
              <a:buAutoNum type="arabicPeriod"/>
            </a:pPr>
            <a:r>
              <a:rPr lang="ru-RU" dirty="0"/>
              <a:t>Профессиональные организации;</a:t>
            </a:r>
          </a:p>
          <a:p>
            <a:pPr algn="just">
              <a:buAutoNum type="arabicPeriod"/>
            </a:pPr>
            <a:r>
              <a:rPr lang="ru-RU" dirty="0"/>
              <a:t>Аудиторские организации;</a:t>
            </a:r>
          </a:p>
          <a:p>
            <a:pPr algn="just">
              <a:buAutoNum type="arabicPeriod"/>
            </a:pPr>
            <a:r>
              <a:rPr lang="ru-RU" dirty="0"/>
              <a:t>Потребители аудиторских услуг.</a:t>
            </a:r>
          </a:p>
          <a:p>
            <a:pPr marL="0" indent="0" algn="just">
              <a:buNone/>
            </a:pPr>
            <a:r>
              <a:rPr lang="ru-RU" dirty="0"/>
              <a:t>	В рамках данного выступления, нами будут даны наиболее актуальные точки зрения казахстанских аудиторских организаций –членов Палаты аудиторов РК.   </a:t>
            </a:r>
          </a:p>
        </p:txBody>
      </p:sp>
    </p:spTree>
    <p:extLst>
      <p:ext uri="{BB962C8B-B14F-4D97-AF65-F5344CB8AC3E}">
        <p14:creationId xmlns:p14="http://schemas.microsoft.com/office/powerpoint/2010/main" val="297302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2902"/>
            <a:ext cx="8596668" cy="75362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ОЖИДАНИЯ в аудиторском рынке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6963"/>
            <a:ext cx="8596668" cy="4594399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Поскольку наиболее </a:t>
            </a:r>
            <a:r>
              <a:rPr lang="ru-RU" dirty="0"/>
              <a:t>важным </a:t>
            </a:r>
            <a:r>
              <a:rPr lang="ru-RU" dirty="0"/>
              <a:t>является вопрос доверия к аудиторским услугам, то в идеальном варианте в аудите в рамках ЕАЭС должны быть:</a:t>
            </a:r>
          </a:p>
          <a:p>
            <a:r>
              <a:rPr lang="ru-RU" dirty="0"/>
              <a:t>1. Принцип единообразия </a:t>
            </a:r>
            <a:r>
              <a:rPr lang="ru-RU" dirty="0"/>
              <a:t>к</a:t>
            </a:r>
            <a:r>
              <a:rPr lang="ru-RU" dirty="0"/>
              <a:t>:</a:t>
            </a:r>
          </a:p>
          <a:p>
            <a:pPr marL="1527175">
              <a:buFont typeface="+mj-lt"/>
              <a:buAutoNum type="arabicParenR"/>
            </a:pPr>
            <a:r>
              <a:rPr lang="ru-RU" dirty="0"/>
              <a:t>квалификации аудитора и ее повышению;</a:t>
            </a:r>
          </a:p>
          <a:p>
            <a:pPr marL="1527175">
              <a:buFont typeface="+mj-lt"/>
              <a:buAutoNum type="arabicParenR"/>
            </a:pPr>
            <a:r>
              <a:rPr lang="ru-RU" dirty="0"/>
              <a:t>подходам</a:t>
            </a:r>
            <a:r>
              <a:rPr lang="ru-RU" dirty="0" smtClean="0"/>
              <a:t> </a:t>
            </a:r>
            <a:r>
              <a:rPr lang="ru-RU" dirty="0"/>
              <a:t>к внешнему контрою качества;</a:t>
            </a:r>
          </a:p>
          <a:p>
            <a:pPr marL="1527175">
              <a:buFont typeface="+mj-lt"/>
              <a:buAutoNum type="arabicParenR"/>
            </a:pPr>
            <a:r>
              <a:rPr lang="ru-RU" dirty="0"/>
              <a:t>применению норм этики, расследованию и процедурам. </a:t>
            </a:r>
          </a:p>
          <a:p>
            <a:pPr marL="361950" indent="-361950">
              <a:buNone/>
            </a:pPr>
            <a:r>
              <a:rPr lang="ru-RU" dirty="0"/>
              <a:t>     2. Принцип прозрачности:</a:t>
            </a:r>
          </a:p>
          <a:p>
            <a:pPr marL="1527175" indent="-361950" defTabSz="508000">
              <a:buFont typeface="+mj-lt"/>
              <a:buAutoNum type="arabicParenR"/>
            </a:pPr>
            <a:r>
              <a:rPr lang="ru-RU" dirty="0"/>
              <a:t>ведение актуального реестра всех аудиторских компаний на официальных доступных ресурсах каждой страны;</a:t>
            </a:r>
          </a:p>
          <a:p>
            <a:pPr marL="1527175" indent="-361950" defTabSz="508000">
              <a:buFont typeface="+mj-lt"/>
              <a:buAutoNum type="arabicParenR"/>
            </a:pPr>
            <a:r>
              <a:rPr lang="ru-RU" dirty="0"/>
              <a:t>ведение </a:t>
            </a:r>
            <a:r>
              <a:rPr lang="ru-RU" dirty="0" smtClean="0"/>
              <a:t>реестра с подтвержденными данными</a:t>
            </a:r>
            <a:r>
              <a:rPr lang="ru-RU" dirty="0" smtClean="0"/>
              <a:t> </a:t>
            </a:r>
            <a:r>
              <a:rPr lang="ru-RU" dirty="0"/>
              <a:t>каждой аудиторской компании с размещением всех подтвержденных сведений;</a:t>
            </a:r>
          </a:p>
          <a:p>
            <a:pPr marL="1527175" indent="-361950" defTabSz="508000">
              <a:buFont typeface="+mj-lt"/>
              <a:buAutoNum type="arabicParenR"/>
            </a:pPr>
            <a:r>
              <a:rPr lang="ru-RU" dirty="0"/>
              <a:t>Ведение реестра исключенных аудиторских компаний и аудиторов – с указанием оснований;</a:t>
            </a:r>
          </a:p>
          <a:p>
            <a:pPr marL="1527175" indent="-361950" defTabSz="508000">
              <a:buFont typeface="+mj-lt"/>
              <a:buAutoNum type="arabicParenR"/>
            </a:pPr>
            <a:r>
              <a:rPr lang="ru-RU" dirty="0"/>
              <a:t>Во внешнем контроле качества – как в очередном, так и внеочередном. При чем, необходимо предусмотреть систему обмена данными о ВКК среди стран участниц.</a:t>
            </a:r>
          </a:p>
        </p:txBody>
      </p:sp>
    </p:spTree>
    <p:extLst>
      <p:ext uri="{BB962C8B-B14F-4D97-AF65-F5344CB8AC3E}">
        <p14:creationId xmlns:p14="http://schemas.microsoft.com/office/powerpoint/2010/main" val="1633273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BBF99-4AA0-4EBD-9F48-20335308C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ОЖИДАНИЯ в профессиональной аудиторской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54D372-E4F9-4824-B06C-F68CEB898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Создание платформы по взаимному сотрудничеству среди уполномоченных профессиональных организаций стран-участниц;</a:t>
            </a:r>
          </a:p>
          <a:p>
            <a:r>
              <a:rPr lang="ru-RU" dirty="0"/>
              <a:t>2. Выработка общих рекомендаций и мер дальнейшего развития профессии;</a:t>
            </a:r>
          </a:p>
          <a:p>
            <a:r>
              <a:rPr lang="ru-RU" dirty="0"/>
              <a:t>3. Совместное участие в переводе, </a:t>
            </a:r>
            <a:r>
              <a:rPr lang="ru-RU" dirty="0"/>
              <a:t>применению</a:t>
            </a:r>
            <a:r>
              <a:rPr lang="ru-RU" dirty="0" smtClean="0"/>
              <a:t> </a:t>
            </a:r>
            <a:r>
              <a:rPr lang="ru-RU" dirty="0"/>
              <a:t>и выработке рекомендаций по международным стандартам и нормам этики;</a:t>
            </a:r>
          </a:p>
          <a:p>
            <a:r>
              <a:rPr lang="ru-RU" dirty="0"/>
              <a:t>4. Участие в совершенствовании законодательства и нормативной базы;</a:t>
            </a:r>
          </a:p>
          <a:p>
            <a:r>
              <a:rPr lang="ru-RU" dirty="0"/>
              <a:t>5. Синхронизация всех основных процессов и новелл;</a:t>
            </a:r>
          </a:p>
          <a:p>
            <a:r>
              <a:rPr lang="ru-RU" dirty="0"/>
              <a:t>6. Усиление взаимного обмена информацией и сотрудничества среди уполномоченных организаций. </a:t>
            </a:r>
          </a:p>
        </p:txBody>
      </p:sp>
    </p:spTree>
    <p:extLst>
      <p:ext uri="{BB962C8B-B14F-4D97-AF65-F5344CB8AC3E}">
        <p14:creationId xmlns:p14="http://schemas.microsoft.com/office/powerpoint/2010/main" val="3492488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F2263-7382-4BB9-875D-B69C99FF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Аудитор, оказывающий услуги на территории другой страны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AF406F-AFFC-44BF-B9FC-DA83FE0DA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arenR"/>
            </a:pPr>
            <a:r>
              <a:rPr lang="ru-RU" dirty="0"/>
              <a:t>Общий подход к «получению доступа» на рынок для вступающей аудиторской компании со сторон государственных/уполномоченных органов;</a:t>
            </a:r>
          </a:p>
          <a:p>
            <a:pPr>
              <a:buFont typeface="+mj-lt"/>
              <a:buAutoNum type="arabicParenR"/>
            </a:pPr>
            <a:r>
              <a:rPr lang="ru-RU" dirty="0"/>
              <a:t>Вопрос разницы налогового, гражданского, банковского, страхового Законодательств и иных требований к квалификации аудитора;</a:t>
            </a:r>
          </a:p>
          <a:p>
            <a:pPr>
              <a:buFont typeface="+mj-lt"/>
              <a:buAutoNum type="arabicParenR"/>
            </a:pPr>
            <a:r>
              <a:rPr lang="ru-RU" dirty="0"/>
              <a:t>Вопрос определения территориальности Внешнего контроля качества;</a:t>
            </a:r>
          </a:p>
          <a:p>
            <a:pPr>
              <a:buFont typeface="+mj-lt"/>
              <a:buAutoNum type="arabicParenR"/>
            </a:pPr>
            <a:endParaRPr lang="ru-RU" dirty="0"/>
          </a:p>
          <a:p>
            <a:pPr>
              <a:buFont typeface="+mj-lt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96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Послесловие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33055"/>
            <a:ext cx="10579245" cy="4808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	Уважаемые коллеги, рассмотрев представленные нами доводы, считаем важным подчеркнуть, что дальнейшее эффективное и динамичное развитие аудиторской профессии в рамках ЕАЭС, возможны в условиях существования в каждой из стран Единой профессиональной организации, а также – Единого координирующего органа среди стран участниц ЕАЭС,  при следовании принципа единообразия, соблюдения стандартов, Законодательств, норм профессиональной этики и подходов проведения внешнего контроля качества аудиторских услуг.</a:t>
            </a:r>
          </a:p>
          <a:p>
            <a:pPr marL="0" indent="0" algn="just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	В рамках данной международной конференции выступаем с инициативой по созданию координирующего органа – «Евразийской комиссии аудиторов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», которая будет осуществлять </a:t>
            </a:r>
            <a:r>
              <a:rPr lang="ru-RU" i="1" dirty="0"/>
              <a:t>тесное </a:t>
            </a:r>
            <a:r>
              <a:rPr lang="ru-RU" i="1" dirty="0"/>
              <a:t>взаимодействие открытых рынков аудита и бухгалтерских услуг, т.к. </a:t>
            </a:r>
            <a:r>
              <a:rPr lang="ru-RU" i="1" dirty="0"/>
              <a:t>в конечном счете мы </a:t>
            </a:r>
            <a:r>
              <a:rPr lang="ru-RU" i="1" dirty="0" smtClean="0"/>
              <a:t>все являемся </a:t>
            </a:r>
            <a:r>
              <a:rPr lang="ru-RU" i="1" dirty="0"/>
              <a:t>представителями одной профессии. </a:t>
            </a:r>
          </a:p>
          <a:p>
            <a:pPr marL="0" indent="0" algn="just">
              <a:buNone/>
            </a:pP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	В завершении, хочу выразить особую благодарность СРО Ассоциации аудиторов России за актуальную, содержательную международную конференцию.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/>
              <a:t>Спасибо за внимание!</a:t>
            </a:r>
          </a:p>
          <a:p>
            <a:pPr marL="0" indent="0">
              <a:buNone/>
            </a:pPr>
            <a:r>
              <a:rPr lang="ru-RU" b="1" i="1" dirty="0"/>
              <a:t>С уважением к Вам,</a:t>
            </a:r>
          </a:p>
          <a:p>
            <a:pPr marL="0" indent="0">
              <a:buNone/>
            </a:pPr>
            <a:r>
              <a:rPr lang="ru-RU" b="1" i="1" dirty="0" err="1"/>
              <a:t>Акан</a:t>
            </a:r>
            <a:r>
              <a:rPr lang="ru-RU" b="1" i="1" dirty="0"/>
              <a:t> </a:t>
            </a:r>
            <a:r>
              <a:rPr lang="ru-RU" b="1" i="1" dirty="0" err="1"/>
              <a:t>Арыстан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9878" y="4460868"/>
            <a:ext cx="2268248" cy="209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86590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877</TotalTime>
  <Words>296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«Готовы ли аудиторы  к осуществлению аудиторской деятельности в рамках ЕАЭС? Ожидания, прогнозы, оценки, перспективы»</vt:lpstr>
      <vt:lpstr>           ВСТУПЛЕНИЕ</vt:lpstr>
      <vt:lpstr>ОЖИДАНИЯ в аудиторском рынке</vt:lpstr>
      <vt:lpstr>ОЖИДАНИЯ в профессиональной аудиторской деятельности</vt:lpstr>
      <vt:lpstr>Аудитор, оказывающий услуги на территории другой страны</vt:lpstr>
      <vt:lpstr>Послесловие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недобросовестной конкуренции в аудите в Республике Казахстан»</dc:title>
  <dc:creator>Пользователь</dc:creator>
  <cp:lastModifiedBy>Пользователь</cp:lastModifiedBy>
  <cp:revision>54</cp:revision>
  <dcterms:created xsi:type="dcterms:W3CDTF">2020-11-18T04:04:59Z</dcterms:created>
  <dcterms:modified xsi:type="dcterms:W3CDTF">2021-04-19T06:24:19Z</dcterms:modified>
</cp:coreProperties>
</file>