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4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99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4" r:id="rId31"/>
    <p:sldId id="282" r:id="rId32"/>
    <p:sldId id="283" r:id="rId33"/>
    <p:sldId id="287" r:id="rId34"/>
    <p:sldId id="285" r:id="rId35"/>
    <p:sldId id="286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2B95A-D8C4-4CED-A74B-28F302298A1F}" v="2" dt="2023-05-13T03:58:50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84605" autoAdjust="0"/>
  </p:normalViewPr>
  <p:slideViewPr>
    <p:cSldViewPr snapToGrid="0">
      <p:cViewPr varScale="1">
        <p:scale>
          <a:sx n="63" d="100"/>
          <a:sy n="6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A0995-CAB3-44EE-B874-B324066B8FA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77AC94-C711-4281-B7CE-95DBBB2A5C40}">
      <dgm:prSet/>
      <dgm:spPr/>
      <dgm:t>
        <a:bodyPr/>
        <a:lstStyle/>
        <a:p>
          <a:r>
            <a:rPr lang="ru-RU" b="0" i="0"/>
            <a:t>"Финансовые активы, учитываемые по амортизированной стоимости"; </a:t>
          </a:r>
          <a:endParaRPr lang="en-US"/>
        </a:p>
      </dgm:t>
    </dgm:pt>
    <dgm:pt modelId="{603140AA-365F-429D-AB89-58C905D8D2EF}" type="parTrans" cxnId="{1DD0A0AD-2E5D-415B-8E66-1931DA87BEE0}">
      <dgm:prSet/>
      <dgm:spPr/>
      <dgm:t>
        <a:bodyPr/>
        <a:lstStyle/>
        <a:p>
          <a:endParaRPr lang="en-US"/>
        </a:p>
      </dgm:t>
    </dgm:pt>
    <dgm:pt modelId="{79BE4DAC-4604-4C2C-A96F-802F1A735D09}" type="sibTrans" cxnId="{1DD0A0AD-2E5D-415B-8E66-1931DA87BEE0}">
      <dgm:prSet/>
      <dgm:spPr/>
      <dgm:t>
        <a:bodyPr/>
        <a:lstStyle/>
        <a:p>
          <a:endParaRPr lang="en-US"/>
        </a:p>
      </dgm:t>
    </dgm:pt>
    <dgm:pt modelId="{F45E8591-FFA4-4A58-A40C-D0D9C36A2565}">
      <dgm:prSet/>
      <dgm:spPr/>
      <dgm:t>
        <a:bodyPr/>
        <a:lstStyle/>
        <a:p>
          <a:r>
            <a:rPr lang="ru-RU" b="0" i="0"/>
            <a:t>"Финансовые активы, учитываемые по справедливой стоимости"</a:t>
          </a:r>
          <a:endParaRPr lang="en-US"/>
        </a:p>
      </dgm:t>
    </dgm:pt>
    <dgm:pt modelId="{25D27D9A-D9D8-4124-9E22-D89E20BADC23}" type="parTrans" cxnId="{67406572-C6DD-4E22-8028-2B4D9D1AE642}">
      <dgm:prSet/>
      <dgm:spPr/>
      <dgm:t>
        <a:bodyPr/>
        <a:lstStyle/>
        <a:p>
          <a:endParaRPr lang="en-US"/>
        </a:p>
      </dgm:t>
    </dgm:pt>
    <dgm:pt modelId="{C5487F25-2AE8-4637-BBDE-261C1CDE598C}" type="sibTrans" cxnId="{67406572-C6DD-4E22-8028-2B4D9D1AE642}">
      <dgm:prSet/>
      <dgm:spPr/>
      <dgm:t>
        <a:bodyPr/>
        <a:lstStyle/>
        <a:p>
          <a:endParaRPr lang="en-US"/>
        </a:p>
      </dgm:t>
    </dgm:pt>
    <dgm:pt modelId="{B35F3B87-4524-4819-8410-230D1F0B2E47}" type="pres">
      <dgm:prSet presAssocID="{D77A0995-CAB3-44EE-B874-B324066B8F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5045914-783A-4621-8B0E-89624B9CBD9D}" type="pres">
      <dgm:prSet presAssocID="{9777AC94-C711-4281-B7CE-95DBBB2A5C40}" presName="hierRoot1" presStyleCnt="0"/>
      <dgm:spPr/>
    </dgm:pt>
    <dgm:pt modelId="{0CD851DA-C460-44C8-B909-A962ECCA7F64}" type="pres">
      <dgm:prSet presAssocID="{9777AC94-C711-4281-B7CE-95DBBB2A5C40}" presName="composite" presStyleCnt="0"/>
      <dgm:spPr/>
    </dgm:pt>
    <dgm:pt modelId="{7DE698D9-C1CA-4FB9-9305-6AAFD2316C2F}" type="pres">
      <dgm:prSet presAssocID="{9777AC94-C711-4281-B7CE-95DBBB2A5C40}" presName="background" presStyleLbl="node0" presStyleIdx="0" presStyleCnt="2"/>
      <dgm:spPr/>
    </dgm:pt>
    <dgm:pt modelId="{CB73E737-3D85-448B-B2DC-1A2FF1AAF10D}" type="pres">
      <dgm:prSet presAssocID="{9777AC94-C711-4281-B7CE-95DBBB2A5C40}" presName="text" presStyleLbl="fgAcc0" presStyleIdx="0" presStyleCnt="2">
        <dgm:presLayoutVars>
          <dgm:chPref val="3"/>
        </dgm:presLayoutVars>
      </dgm:prSet>
      <dgm:spPr/>
    </dgm:pt>
    <dgm:pt modelId="{EF547D5E-12F0-4313-830F-A9BC27B44754}" type="pres">
      <dgm:prSet presAssocID="{9777AC94-C711-4281-B7CE-95DBBB2A5C40}" presName="hierChild2" presStyleCnt="0"/>
      <dgm:spPr/>
    </dgm:pt>
    <dgm:pt modelId="{F970F21B-9AC1-4B9A-831A-BF596251272E}" type="pres">
      <dgm:prSet presAssocID="{F45E8591-FFA4-4A58-A40C-D0D9C36A2565}" presName="hierRoot1" presStyleCnt="0"/>
      <dgm:spPr/>
    </dgm:pt>
    <dgm:pt modelId="{2B48E2F7-BE26-4816-B3CC-692DAA2AA01B}" type="pres">
      <dgm:prSet presAssocID="{F45E8591-FFA4-4A58-A40C-D0D9C36A2565}" presName="composite" presStyleCnt="0"/>
      <dgm:spPr/>
    </dgm:pt>
    <dgm:pt modelId="{8C7F9525-09F0-4A9C-A663-8BCBC3E0C3F8}" type="pres">
      <dgm:prSet presAssocID="{F45E8591-FFA4-4A58-A40C-D0D9C36A2565}" presName="background" presStyleLbl="node0" presStyleIdx="1" presStyleCnt="2"/>
      <dgm:spPr/>
    </dgm:pt>
    <dgm:pt modelId="{32C9B329-34A2-4168-9929-A9659C369E31}" type="pres">
      <dgm:prSet presAssocID="{F45E8591-FFA4-4A58-A40C-D0D9C36A2565}" presName="text" presStyleLbl="fgAcc0" presStyleIdx="1" presStyleCnt="2">
        <dgm:presLayoutVars>
          <dgm:chPref val="3"/>
        </dgm:presLayoutVars>
      </dgm:prSet>
      <dgm:spPr/>
    </dgm:pt>
    <dgm:pt modelId="{04C6C150-7F45-443F-AFDF-ABB8191DA90F}" type="pres">
      <dgm:prSet presAssocID="{F45E8591-FFA4-4A58-A40C-D0D9C36A2565}" presName="hierChild2" presStyleCnt="0"/>
      <dgm:spPr/>
    </dgm:pt>
  </dgm:ptLst>
  <dgm:cxnLst>
    <dgm:cxn modelId="{16D0F517-3A70-4E54-8963-D1B855BC6C4E}" type="presOf" srcId="{9777AC94-C711-4281-B7CE-95DBBB2A5C40}" destId="{CB73E737-3D85-448B-B2DC-1A2FF1AAF10D}" srcOrd="0" destOrd="0" presId="urn:microsoft.com/office/officeart/2005/8/layout/hierarchy1"/>
    <dgm:cxn modelId="{67406572-C6DD-4E22-8028-2B4D9D1AE642}" srcId="{D77A0995-CAB3-44EE-B874-B324066B8FA7}" destId="{F45E8591-FFA4-4A58-A40C-D0D9C36A2565}" srcOrd="1" destOrd="0" parTransId="{25D27D9A-D9D8-4124-9E22-D89E20BADC23}" sibTransId="{C5487F25-2AE8-4637-BBDE-261C1CDE598C}"/>
    <dgm:cxn modelId="{DE11B97F-0104-4924-9E35-97053F3058AD}" type="presOf" srcId="{F45E8591-FFA4-4A58-A40C-D0D9C36A2565}" destId="{32C9B329-34A2-4168-9929-A9659C369E31}" srcOrd="0" destOrd="0" presId="urn:microsoft.com/office/officeart/2005/8/layout/hierarchy1"/>
    <dgm:cxn modelId="{1DD0A0AD-2E5D-415B-8E66-1931DA87BEE0}" srcId="{D77A0995-CAB3-44EE-B874-B324066B8FA7}" destId="{9777AC94-C711-4281-B7CE-95DBBB2A5C40}" srcOrd="0" destOrd="0" parTransId="{603140AA-365F-429D-AB89-58C905D8D2EF}" sibTransId="{79BE4DAC-4604-4C2C-A96F-802F1A735D09}"/>
    <dgm:cxn modelId="{14A71ADE-2F2B-49E6-8088-D3125659DE96}" type="presOf" srcId="{D77A0995-CAB3-44EE-B874-B324066B8FA7}" destId="{B35F3B87-4524-4819-8410-230D1F0B2E47}" srcOrd="0" destOrd="0" presId="urn:microsoft.com/office/officeart/2005/8/layout/hierarchy1"/>
    <dgm:cxn modelId="{12660F2D-26F2-42E6-BEB8-E5FA644DD2B8}" type="presParOf" srcId="{B35F3B87-4524-4819-8410-230D1F0B2E47}" destId="{A5045914-783A-4621-8B0E-89624B9CBD9D}" srcOrd="0" destOrd="0" presId="urn:microsoft.com/office/officeart/2005/8/layout/hierarchy1"/>
    <dgm:cxn modelId="{DFB53121-C50C-4386-960D-51AA02DAA54B}" type="presParOf" srcId="{A5045914-783A-4621-8B0E-89624B9CBD9D}" destId="{0CD851DA-C460-44C8-B909-A962ECCA7F64}" srcOrd="0" destOrd="0" presId="urn:microsoft.com/office/officeart/2005/8/layout/hierarchy1"/>
    <dgm:cxn modelId="{8D8B2346-E588-4EAB-99E4-ECC4AC6598D0}" type="presParOf" srcId="{0CD851DA-C460-44C8-B909-A962ECCA7F64}" destId="{7DE698D9-C1CA-4FB9-9305-6AAFD2316C2F}" srcOrd="0" destOrd="0" presId="urn:microsoft.com/office/officeart/2005/8/layout/hierarchy1"/>
    <dgm:cxn modelId="{504945AB-155F-45FC-8A1B-7DD6A5301058}" type="presParOf" srcId="{0CD851DA-C460-44C8-B909-A962ECCA7F64}" destId="{CB73E737-3D85-448B-B2DC-1A2FF1AAF10D}" srcOrd="1" destOrd="0" presId="urn:microsoft.com/office/officeart/2005/8/layout/hierarchy1"/>
    <dgm:cxn modelId="{4C7DB6EE-6063-443F-86C6-E5A949DDCCB3}" type="presParOf" srcId="{A5045914-783A-4621-8B0E-89624B9CBD9D}" destId="{EF547D5E-12F0-4313-830F-A9BC27B44754}" srcOrd="1" destOrd="0" presId="urn:microsoft.com/office/officeart/2005/8/layout/hierarchy1"/>
    <dgm:cxn modelId="{B934070C-FE8E-4E1E-BF4A-8B89D0B04E9A}" type="presParOf" srcId="{B35F3B87-4524-4819-8410-230D1F0B2E47}" destId="{F970F21B-9AC1-4B9A-831A-BF596251272E}" srcOrd="1" destOrd="0" presId="urn:microsoft.com/office/officeart/2005/8/layout/hierarchy1"/>
    <dgm:cxn modelId="{F671CCA8-5FE6-490C-B604-09AF2D76A2AE}" type="presParOf" srcId="{F970F21B-9AC1-4B9A-831A-BF596251272E}" destId="{2B48E2F7-BE26-4816-B3CC-692DAA2AA01B}" srcOrd="0" destOrd="0" presId="urn:microsoft.com/office/officeart/2005/8/layout/hierarchy1"/>
    <dgm:cxn modelId="{F75A95FE-A25C-409E-87B7-9ABA79B8B68F}" type="presParOf" srcId="{2B48E2F7-BE26-4816-B3CC-692DAA2AA01B}" destId="{8C7F9525-09F0-4A9C-A663-8BCBC3E0C3F8}" srcOrd="0" destOrd="0" presId="urn:microsoft.com/office/officeart/2005/8/layout/hierarchy1"/>
    <dgm:cxn modelId="{2B73D65F-BE51-4FB4-AD12-2BE2B85AB204}" type="presParOf" srcId="{2B48E2F7-BE26-4816-B3CC-692DAA2AA01B}" destId="{32C9B329-34A2-4168-9929-A9659C369E31}" srcOrd="1" destOrd="0" presId="urn:microsoft.com/office/officeart/2005/8/layout/hierarchy1"/>
    <dgm:cxn modelId="{5C9C1280-64BF-4324-A51D-8EC55D6094E9}" type="presParOf" srcId="{F970F21B-9AC1-4B9A-831A-BF596251272E}" destId="{04C6C150-7F45-443F-AFDF-ABB8191DA9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8F617A-10DF-492F-8330-DE7D77C0282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9F5159-CA87-40AE-B24D-1DFC99DBB9FA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0" i="0"/>
            <a:t>приобретенные организацией облигации, векселя, </a:t>
          </a:r>
          <a:endParaRPr lang="en-US"/>
        </a:p>
      </dgm:t>
    </dgm:pt>
    <dgm:pt modelId="{C181FA8D-C69F-4C0F-BAAC-C9D55B475937}" type="parTrans" cxnId="{240D0F6B-97C4-436A-B19F-FF356BEEBF26}">
      <dgm:prSet/>
      <dgm:spPr/>
      <dgm:t>
        <a:bodyPr/>
        <a:lstStyle/>
        <a:p>
          <a:endParaRPr lang="en-US"/>
        </a:p>
      </dgm:t>
    </dgm:pt>
    <dgm:pt modelId="{DE1F0AC0-2A1C-4A5A-9FAF-135C80F1E7A6}" type="sibTrans" cxnId="{240D0F6B-97C4-436A-B19F-FF356BEEBF26}">
      <dgm:prSet/>
      <dgm:spPr/>
      <dgm:t>
        <a:bodyPr/>
        <a:lstStyle/>
        <a:p>
          <a:endParaRPr lang="en-US"/>
        </a:p>
      </dgm:t>
    </dgm:pt>
    <dgm:pt modelId="{4D043D57-2472-462D-B1AF-201E61047A21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0" i="0"/>
            <a:t>выданные займы, не обеспеченные облигациями или векселями,</a:t>
          </a:r>
          <a:endParaRPr lang="en-US"/>
        </a:p>
      </dgm:t>
    </dgm:pt>
    <dgm:pt modelId="{A6801FAD-F104-401B-A888-7267EF8A66AF}" type="parTrans" cxnId="{7721B14E-3A68-4BCB-A480-95EACF01A111}">
      <dgm:prSet/>
      <dgm:spPr/>
      <dgm:t>
        <a:bodyPr/>
        <a:lstStyle/>
        <a:p>
          <a:endParaRPr lang="en-US"/>
        </a:p>
      </dgm:t>
    </dgm:pt>
    <dgm:pt modelId="{0048CBCF-D622-45D1-805B-8F61ED749305}" type="sibTrans" cxnId="{7721B14E-3A68-4BCB-A480-95EACF01A111}">
      <dgm:prSet/>
      <dgm:spPr/>
      <dgm:t>
        <a:bodyPr/>
        <a:lstStyle/>
        <a:p>
          <a:endParaRPr lang="en-US"/>
        </a:p>
      </dgm:t>
    </dgm:pt>
    <dgm:pt modelId="{4D32D4C2-01FE-4A32-8179-3D85D6A76DBA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0" i="0"/>
            <a:t>прочие долговые финансовые инструменты, в том числе торговая дебиторская задолженность и приобретенные при секьюритизации права (требования) по денежным обязательствам.</a:t>
          </a:r>
          <a:endParaRPr lang="en-US"/>
        </a:p>
      </dgm:t>
    </dgm:pt>
    <dgm:pt modelId="{73D6F406-004E-4048-A3A4-B0FBD18F04CD}" type="parTrans" cxnId="{12F947D4-E656-4E49-B020-D422717C903D}">
      <dgm:prSet/>
      <dgm:spPr/>
      <dgm:t>
        <a:bodyPr/>
        <a:lstStyle/>
        <a:p>
          <a:endParaRPr lang="en-US"/>
        </a:p>
      </dgm:t>
    </dgm:pt>
    <dgm:pt modelId="{A9BB0DA2-F935-4683-8A68-29E80653FD98}" type="sibTrans" cxnId="{12F947D4-E656-4E49-B020-D422717C903D}">
      <dgm:prSet/>
      <dgm:spPr/>
      <dgm:t>
        <a:bodyPr/>
        <a:lstStyle/>
        <a:p>
          <a:endParaRPr lang="en-US"/>
        </a:p>
      </dgm:t>
    </dgm:pt>
    <dgm:pt modelId="{CEA442FC-FE28-4E59-9BEE-2EE1DB375C59}" type="pres">
      <dgm:prSet presAssocID="{BD8F617A-10DF-492F-8330-DE7D77C02820}" presName="root" presStyleCnt="0">
        <dgm:presLayoutVars>
          <dgm:dir/>
          <dgm:resizeHandles val="exact"/>
        </dgm:presLayoutVars>
      </dgm:prSet>
      <dgm:spPr/>
    </dgm:pt>
    <dgm:pt modelId="{B3D6031E-0EA9-4C44-918E-ADC20D16CE17}" type="pres">
      <dgm:prSet presAssocID="{2B9F5159-CA87-40AE-B24D-1DFC99DBB9FA}" presName="compNode" presStyleCnt="0"/>
      <dgm:spPr/>
    </dgm:pt>
    <dgm:pt modelId="{4DC4397A-352F-4683-B76A-889B41EEBF73}" type="pres">
      <dgm:prSet presAssocID="{2B9F5159-CA87-40AE-B24D-1DFC99DBB9F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BCCDEE85-CF50-46EE-8867-40416E91FF28}" type="pres">
      <dgm:prSet presAssocID="{2B9F5159-CA87-40AE-B24D-1DFC99DBB9FA}" presName="spaceRect" presStyleCnt="0"/>
      <dgm:spPr/>
    </dgm:pt>
    <dgm:pt modelId="{804DFE85-DF3E-41EE-8ECC-53678BA20713}" type="pres">
      <dgm:prSet presAssocID="{2B9F5159-CA87-40AE-B24D-1DFC99DBB9FA}" presName="textRect" presStyleLbl="revTx" presStyleIdx="0" presStyleCnt="3">
        <dgm:presLayoutVars>
          <dgm:chMax val="1"/>
          <dgm:chPref val="1"/>
        </dgm:presLayoutVars>
      </dgm:prSet>
      <dgm:spPr/>
    </dgm:pt>
    <dgm:pt modelId="{834F5FEE-C796-4A94-B703-D5993FF317E7}" type="pres">
      <dgm:prSet presAssocID="{DE1F0AC0-2A1C-4A5A-9FAF-135C80F1E7A6}" presName="sibTrans" presStyleCnt="0"/>
      <dgm:spPr/>
    </dgm:pt>
    <dgm:pt modelId="{320D5802-E641-494A-B783-89F596A75F75}" type="pres">
      <dgm:prSet presAssocID="{4D043D57-2472-462D-B1AF-201E61047A21}" presName="compNode" presStyleCnt="0"/>
      <dgm:spPr/>
    </dgm:pt>
    <dgm:pt modelId="{35FED8B8-7ED7-4A2B-8A6B-20002B44D250}" type="pres">
      <dgm:prSet presAssocID="{4D043D57-2472-462D-B1AF-201E61047A2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ейф"/>
        </a:ext>
      </dgm:extLst>
    </dgm:pt>
    <dgm:pt modelId="{D120026B-6061-41D8-B607-9061AE4A9AB2}" type="pres">
      <dgm:prSet presAssocID="{4D043D57-2472-462D-B1AF-201E61047A21}" presName="spaceRect" presStyleCnt="0"/>
      <dgm:spPr/>
    </dgm:pt>
    <dgm:pt modelId="{D3D17179-707F-4512-A6C2-541E33660A09}" type="pres">
      <dgm:prSet presAssocID="{4D043D57-2472-462D-B1AF-201E61047A21}" presName="textRect" presStyleLbl="revTx" presStyleIdx="1" presStyleCnt="3">
        <dgm:presLayoutVars>
          <dgm:chMax val="1"/>
          <dgm:chPref val="1"/>
        </dgm:presLayoutVars>
      </dgm:prSet>
      <dgm:spPr/>
    </dgm:pt>
    <dgm:pt modelId="{259C5A64-A966-4172-87E2-DE74F85DC9C6}" type="pres">
      <dgm:prSet presAssocID="{0048CBCF-D622-45D1-805B-8F61ED749305}" presName="sibTrans" presStyleCnt="0"/>
      <dgm:spPr/>
    </dgm:pt>
    <dgm:pt modelId="{8FF1B323-4A60-4F00-9C95-51D99751312C}" type="pres">
      <dgm:prSet presAssocID="{4D32D4C2-01FE-4A32-8179-3D85D6A76DBA}" presName="compNode" presStyleCnt="0"/>
      <dgm:spPr/>
    </dgm:pt>
    <dgm:pt modelId="{753529B7-79B1-44C1-9DA7-0EC7742B524C}" type="pres">
      <dgm:prSet presAssocID="{4D32D4C2-01FE-4A32-8179-3D85D6A76DB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480297B1-C4B2-4F0F-AC85-59C47B8AC273}" type="pres">
      <dgm:prSet presAssocID="{4D32D4C2-01FE-4A32-8179-3D85D6A76DBA}" presName="spaceRect" presStyleCnt="0"/>
      <dgm:spPr/>
    </dgm:pt>
    <dgm:pt modelId="{02F8037A-B277-4FBE-B8E8-3BB892D2D60F}" type="pres">
      <dgm:prSet presAssocID="{4D32D4C2-01FE-4A32-8179-3D85D6A76DB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2DC53E-29B3-4DA4-95D5-7D7B0EA03715}" type="presOf" srcId="{BD8F617A-10DF-492F-8330-DE7D77C02820}" destId="{CEA442FC-FE28-4E59-9BEE-2EE1DB375C59}" srcOrd="0" destOrd="0" presId="urn:microsoft.com/office/officeart/2018/2/layout/IconLabelList"/>
    <dgm:cxn modelId="{E260FE62-734B-4925-8C39-E12017BF5920}" type="presOf" srcId="{2B9F5159-CA87-40AE-B24D-1DFC99DBB9FA}" destId="{804DFE85-DF3E-41EE-8ECC-53678BA20713}" srcOrd="0" destOrd="0" presId="urn:microsoft.com/office/officeart/2018/2/layout/IconLabelList"/>
    <dgm:cxn modelId="{240D0F6B-97C4-436A-B19F-FF356BEEBF26}" srcId="{BD8F617A-10DF-492F-8330-DE7D77C02820}" destId="{2B9F5159-CA87-40AE-B24D-1DFC99DBB9FA}" srcOrd="0" destOrd="0" parTransId="{C181FA8D-C69F-4C0F-BAAC-C9D55B475937}" sibTransId="{DE1F0AC0-2A1C-4A5A-9FAF-135C80F1E7A6}"/>
    <dgm:cxn modelId="{7721B14E-3A68-4BCB-A480-95EACF01A111}" srcId="{BD8F617A-10DF-492F-8330-DE7D77C02820}" destId="{4D043D57-2472-462D-B1AF-201E61047A21}" srcOrd="1" destOrd="0" parTransId="{A6801FAD-F104-401B-A888-7267EF8A66AF}" sibTransId="{0048CBCF-D622-45D1-805B-8F61ED749305}"/>
    <dgm:cxn modelId="{4B30BAAC-F7DB-43CA-8CD8-CB3E4AC7740A}" type="presOf" srcId="{4D043D57-2472-462D-B1AF-201E61047A21}" destId="{D3D17179-707F-4512-A6C2-541E33660A09}" srcOrd="0" destOrd="0" presId="urn:microsoft.com/office/officeart/2018/2/layout/IconLabelList"/>
    <dgm:cxn modelId="{C1CB83CE-B90D-4916-84A3-E728C554254D}" type="presOf" srcId="{4D32D4C2-01FE-4A32-8179-3D85D6A76DBA}" destId="{02F8037A-B277-4FBE-B8E8-3BB892D2D60F}" srcOrd="0" destOrd="0" presId="urn:microsoft.com/office/officeart/2018/2/layout/IconLabelList"/>
    <dgm:cxn modelId="{12F947D4-E656-4E49-B020-D422717C903D}" srcId="{BD8F617A-10DF-492F-8330-DE7D77C02820}" destId="{4D32D4C2-01FE-4A32-8179-3D85D6A76DBA}" srcOrd="2" destOrd="0" parTransId="{73D6F406-004E-4048-A3A4-B0FBD18F04CD}" sibTransId="{A9BB0DA2-F935-4683-8A68-29E80653FD98}"/>
    <dgm:cxn modelId="{AAA43719-DF62-44E7-9D3C-69AD0675B11B}" type="presParOf" srcId="{CEA442FC-FE28-4E59-9BEE-2EE1DB375C59}" destId="{B3D6031E-0EA9-4C44-918E-ADC20D16CE17}" srcOrd="0" destOrd="0" presId="urn:microsoft.com/office/officeart/2018/2/layout/IconLabelList"/>
    <dgm:cxn modelId="{A8246320-B138-4134-8370-88FBCC165AD8}" type="presParOf" srcId="{B3D6031E-0EA9-4C44-918E-ADC20D16CE17}" destId="{4DC4397A-352F-4683-B76A-889B41EEBF73}" srcOrd="0" destOrd="0" presId="urn:microsoft.com/office/officeart/2018/2/layout/IconLabelList"/>
    <dgm:cxn modelId="{E73FB321-E25C-40D1-802C-5C257F1137E5}" type="presParOf" srcId="{B3D6031E-0EA9-4C44-918E-ADC20D16CE17}" destId="{BCCDEE85-CF50-46EE-8867-40416E91FF28}" srcOrd="1" destOrd="0" presId="urn:microsoft.com/office/officeart/2018/2/layout/IconLabelList"/>
    <dgm:cxn modelId="{1195BDA4-0E35-49EA-84AE-A4DF5B728DBF}" type="presParOf" srcId="{B3D6031E-0EA9-4C44-918E-ADC20D16CE17}" destId="{804DFE85-DF3E-41EE-8ECC-53678BA20713}" srcOrd="2" destOrd="0" presId="urn:microsoft.com/office/officeart/2018/2/layout/IconLabelList"/>
    <dgm:cxn modelId="{829884CD-7018-440F-85EE-22381BE2F867}" type="presParOf" srcId="{CEA442FC-FE28-4E59-9BEE-2EE1DB375C59}" destId="{834F5FEE-C796-4A94-B703-D5993FF317E7}" srcOrd="1" destOrd="0" presId="urn:microsoft.com/office/officeart/2018/2/layout/IconLabelList"/>
    <dgm:cxn modelId="{F64DF713-FE6D-431D-A32D-CBA88AE9B8F2}" type="presParOf" srcId="{CEA442FC-FE28-4E59-9BEE-2EE1DB375C59}" destId="{320D5802-E641-494A-B783-89F596A75F75}" srcOrd="2" destOrd="0" presId="urn:microsoft.com/office/officeart/2018/2/layout/IconLabelList"/>
    <dgm:cxn modelId="{0662EE39-D8F2-4ADC-BC42-2A26277EB7E2}" type="presParOf" srcId="{320D5802-E641-494A-B783-89F596A75F75}" destId="{35FED8B8-7ED7-4A2B-8A6B-20002B44D250}" srcOrd="0" destOrd="0" presId="urn:microsoft.com/office/officeart/2018/2/layout/IconLabelList"/>
    <dgm:cxn modelId="{5143C0CE-2A01-4B41-B149-A6F3BE10E9B8}" type="presParOf" srcId="{320D5802-E641-494A-B783-89F596A75F75}" destId="{D120026B-6061-41D8-B607-9061AE4A9AB2}" srcOrd="1" destOrd="0" presId="urn:microsoft.com/office/officeart/2018/2/layout/IconLabelList"/>
    <dgm:cxn modelId="{03B2CEA7-7DC0-46AA-AC94-CB3907140EEC}" type="presParOf" srcId="{320D5802-E641-494A-B783-89F596A75F75}" destId="{D3D17179-707F-4512-A6C2-541E33660A09}" srcOrd="2" destOrd="0" presId="urn:microsoft.com/office/officeart/2018/2/layout/IconLabelList"/>
    <dgm:cxn modelId="{152E370B-6E0E-44CF-B48B-F590BE2A0FD3}" type="presParOf" srcId="{CEA442FC-FE28-4E59-9BEE-2EE1DB375C59}" destId="{259C5A64-A966-4172-87E2-DE74F85DC9C6}" srcOrd="3" destOrd="0" presId="urn:microsoft.com/office/officeart/2018/2/layout/IconLabelList"/>
    <dgm:cxn modelId="{B0D14FD2-4CB4-4519-8E6D-02572D65E39D}" type="presParOf" srcId="{CEA442FC-FE28-4E59-9BEE-2EE1DB375C59}" destId="{8FF1B323-4A60-4F00-9C95-51D99751312C}" srcOrd="4" destOrd="0" presId="urn:microsoft.com/office/officeart/2018/2/layout/IconLabelList"/>
    <dgm:cxn modelId="{EA1E10D2-C390-42DC-B715-BB854AA8C630}" type="presParOf" srcId="{8FF1B323-4A60-4F00-9C95-51D99751312C}" destId="{753529B7-79B1-44C1-9DA7-0EC7742B524C}" srcOrd="0" destOrd="0" presId="urn:microsoft.com/office/officeart/2018/2/layout/IconLabelList"/>
    <dgm:cxn modelId="{EE56A884-98A7-45AF-8938-899E31462083}" type="presParOf" srcId="{8FF1B323-4A60-4F00-9C95-51D99751312C}" destId="{480297B1-C4B2-4F0F-AC85-59C47B8AC273}" srcOrd="1" destOrd="0" presId="urn:microsoft.com/office/officeart/2018/2/layout/IconLabelList"/>
    <dgm:cxn modelId="{2E93FF85-E770-4C48-94D7-4F454250DE79}" type="presParOf" srcId="{8FF1B323-4A60-4F00-9C95-51D99751312C}" destId="{02F8037A-B277-4FBE-B8E8-3BB892D2D60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1248DD-2566-4810-BF6C-8516D2647D9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61D327F-C8C8-4A42-A18B-43CF049D7FFD}">
      <dgm:prSet/>
      <dgm:spPr/>
      <dgm:t>
        <a:bodyPr/>
        <a:lstStyle/>
        <a:p>
          <a:r>
            <a:rPr lang="ru-RU" b="0" i="0"/>
            <a:t>долевые финансовые инструменты, </a:t>
          </a:r>
          <a:endParaRPr lang="en-US"/>
        </a:p>
      </dgm:t>
    </dgm:pt>
    <dgm:pt modelId="{3364FB66-2ADD-4DDC-9097-0BAE3C2281D5}" type="parTrans" cxnId="{AA31C518-5716-48C1-9B06-E2E27A6BE7BB}">
      <dgm:prSet/>
      <dgm:spPr/>
      <dgm:t>
        <a:bodyPr/>
        <a:lstStyle/>
        <a:p>
          <a:endParaRPr lang="en-US"/>
        </a:p>
      </dgm:t>
    </dgm:pt>
    <dgm:pt modelId="{B27A2177-D2BF-4C0A-A654-D4BCEEFCE812}" type="sibTrans" cxnId="{AA31C518-5716-48C1-9B06-E2E27A6BE7BB}">
      <dgm:prSet/>
      <dgm:spPr/>
      <dgm:t>
        <a:bodyPr/>
        <a:lstStyle/>
        <a:p>
          <a:endParaRPr lang="en-US"/>
        </a:p>
      </dgm:t>
    </dgm:pt>
    <dgm:pt modelId="{A459AA3D-07BE-4C62-8286-FA0E5386D155}">
      <dgm:prSet/>
      <dgm:spPr/>
      <dgm:t>
        <a:bodyPr/>
        <a:lstStyle/>
        <a:p>
          <a:r>
            <a:rPr lang="ru-RU" b="0" i="0"/>
            <a:t>производные финансовые инструменты, являющиеся финансовыми активами, </a:t>
          </a:r>
          <a:endParaRPr lang="en-US"/>
        </a:p>
      </dgm:t>
    </dgm:pt>
    <dgm:pt modelId="{14695B59-DE58-477B-91C5-CBAC0E5D3A57}" type="parTrans" cxnId="{0C8F5243-F9A4-4BF9-ADCB-BC3E4C1ED15A}">
      <dgm:prSet/>
      <dgm:spPr/>
      <dgm:t>
        <a:bodyPr/>
        <a:lstStyle/>
        <a:p>
          <a:endParaRPr lang="en-US"/>
        </a:p>
      </dgm:t>
    </dgm:pt>
    <dgm:pt modelId="{72C6F17F-77ED-4DBC-B1C0-8745B277F50C}" type="sibTrans" cxnId="{0C8F5243-F9A4-4BF9-ADCB-BC3E4C1ED15A}">
      <dgm:prSet/>
      <dgm:spPr/>
      <dgm:t>
        <a:bodyPr/>
        <a:lstStyle/>
        <a:p>
          <a:endParaRPr lang="en-US"/>
        </a:p>
      </dgm:t>
    </dgm:pt>
    <dgm:pt modelId="{DD688C26-2345-45C2-91D3-4C29FC4973E4}">
      <dgm:prSet/>
      <dgm:spPr/>
      <dgm:t>
        <a:bodyPr/>
        <a:lstStyle/>
        <a:p>
          <a:r>
            <a:rPr lang="ru-RU" b="0" i="0"/>
            <a:t>долговые финансовые инструменты, если организация не намеревается удерживать их до наступления срока их погашения.</a:t>
          </a:r>
          <a:endParaRPr lang="en-US"/>
        </a:p>
      </dgm:t>
    </dgm:pt>
    <dgm:pt modelId="{BD603FF2-0E51-44EC-8D2C-5D434761A4E4}" type="parTrans" cxnId="{E64C3F5D-EDEE-4152-954F-49B08FCC323B}">
      <dgm:prSet/>
      <dgm:spPr/>
      <dgm:t>
        <a:bodyPr/>
        <a:lstStyle/>
        <a:p>
          <a:endParaRPr lang="en-US"/>
        </a:p>
      </dgm:t>
    </dgm:pt>
    <dgm:pt modelId="{E884F3D2-AEF5-4226-983C-927D28468D27}" type="sibTrans" cxnId="{E64C3F5D-EDEE-4152-954F-49B08FCC323B}">
      <dgm:prSet/>
      <dgm:spPr/>
      <dgm:t>
        <a:bodyPr/>
        <a:lstStyle/>
        <a:p>
          <a:endParaRPr lang="en-US"/>
        </a:p>
      </dgm:t>
    </dgm:pt>
    <dgm:pt modelId="{359E5DC6-B11B-490E-BF3E-F4F8DBC731D0}" type="pres">
      <dgm:prSet presAssocID="{B91248DD-2566-4810-BF6C-8516D2647D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DE361E-8CD4-4AB7-98E1-FDD4371D9051}" type="pres">
      <dgm:prSet presAssocID="{E61D327F-C8C8-4A42-A18B-43CF049D7FFD}" presName="hierRoot1" presStyleCnt="0"/>
      <dgm:spPr/>
    </dgm:pt>
    <dgm:pt modelId="{DB5FB97A-C7CA-4FCB-996D-0EC35691AB70}" type="pres">
      <dgm:prSet presAssocID="{E61D327F-C8C8-4A42-A18B-43CF049D7FFD}" presName="composite" presStyleCnt="0"/>
      <dgm:spPr/>
    </dgm:pt>
    <dgm:pt modelId="{31C59BB3-41A1-464E-B31B-3A2C3078C86F}" type="pres">
      <dgm:prSet presAssocID="{E61D327F-C8C8-4A42-A18B-43CF049D7FFD}" presName="background" presStyleLbl="node0" presStyleIdx="0" presStyleCnt="3"/>
      <dgm:spPr/>
    </dgm:pt>
    <dgm:pt modelId="{60D18F33-0CDD-44E9-9155-BF3FC0A3A6FD}" type="pres">
      <dgm:prSet presAssocID="{E61D327F-C8C8-4A42-A18B-43CF049D7FFD}" presName="text" presStyleLbl="fgAcc0" presStyleIdx="0" presStyleCnt="3">
        <dgm:presLayoutVars>
          <dgm:chPref val="3"/>
        </dgm:presLayoutVars>
      </dgm:prSet>
      <dgm:spPr/>
    </dgm:pt>
    <dgm:pt modelId="{40B37DA2-1BB8-49E5-B086-AC205B9C13A4}" type="pres">
      <dgm:prSet presAssocID="{E61D327F-C8C8-4A42-A18B-43CF049D7FFD}" presName="hierChild2" presStyleCnt="0"/>
      <dgm:spPr/>
    </dgm:pt>
    <dgm:pt modelId="{35C5F6F8-D44A-4294-823C-CF702B4521BF}" type="pres">
      <dgm:prSet presAssocID="{A459AA3D-07BE-4C62-8286-FA0E5386D155}" presName="hierRoot1" presStyleCnt="0"/>
      <dgm:spPr/>
    </dgm:pt>
    <dgm:pt modelId="{1C73F65F-2A17-43EA-ACFA-8951D82C7BF0}" type="pres">
      <dgm:prSet presAssocID="{A459AA3D-07BE-4C62-8286-FA0E5386D155}" presName="composite" presStyleCnt="0"/>
      <dgm:spPr/>
    </dgm:pt>
    <dgm:pt modelId="{2F88D39E-FF0D-4089-A624-488747624931}" type="pres">
      <dgm:prSet presAssocID="{A459AA3D-07BE-4C62-8286-FA0E5386D155}" presName="background" presStyleLbl="node0" presStyleIdx="1" presStyleCnt="3"/>
      <dgm:spPr/>
    </dgm:pt>
    <dgm:pt modelId="{D06B8F4F-EF81-4CFA-9C36-99E53646DCB7}" type="pres">
      <dgm:prSet presAssocID="{A459AA3D-07BE-4C62-8286-FA0E5386D155}" presName="text" presStyleLbl="fgAcc0" presStyleIdx="1" presStyleCnt="3">
        <dgm:presLayoutVars>
          <dgm:chPref val="3"/>
        </dgm:presLayoutVars>
      </dgm:prSet>
      <dgm:spPr/>
    </dgm:pt>
    <dgm:pt modelId="{5749287E-3876-4AD9-A09F-A3A1AD54050A}" type="pres">
      <dgm:prSet presAssocID="{A459AA3D-07BE-4C62-8286-FA0E5386D155}" presName="hierChild2" presStyleCnt="0"/>
      <dgm:spPr/>
    </dgm:pt>
    <dgm:pt modelId="{0BE2759E-9785-453C-AD03-942996C57875}" type="pres">
      <dgm:prSet presAssocID="{DD688C26-2345-45C2-91D3-4C29FC4973E4}" presName="hierRoot1" presStyleCnt="0"/>
      <dgm:spPr/>
    </dgm:pt>
    <dgm:pt modelId="{BA6555EE-709B-4318-B6D3-4866BB3E0060}" type="pres">
      <dgm:prSet presAssocID="{DD688C26-2345-45C2-91D3-4C29FC4973E4}" presName="composite" presStyleCnt="0"/>
      <dgm:spPr/>
    </dgm:pt>
    <dgm:pt modelId="{EF275E96-516A-42A5-ADDC-E6CB4B242AE4}" type="pres">
      <dgm:prSet presAssocID="{DD688C26-2345-45C2-91D3-4C29FC4973E4}" presName="background" presStyleLbl="node0" presStyleIdx="2" presStyleCnt="3"/>
      <dgm:spPr/>
    </dgm:pt>
    <dgm:pt modelId="{2885AAAC-ED03-49B6-86DC-D289D86247D4}" type="pres">
      <dgm:prSet presAssocID="{DD688C26-2345-45C2-91D3-4C29FC4973E4}" presName="text" presStyleLbl="fgAcc0" presStyleIdx="2" presStyleCnt="3">
        <dgm:presLayoutVars>
          <dgm:chPref val="3"/>
        </dgm:presLayoutVars>
      </dgm:prSet>
      <dgm:spPr/>
    </dgm:pt>
    <dgm:pt modelId="{CD632513-583B-4CD2-9512-9CA49DD93C67}" type="pres">
      <dgm:prSet presAssocID="{DD688C26-2345-45C2-91D3-4C29FC4973E4}" presName="hierChild2" presStyleCnt="0"/>
      <dgm:spPr/>
    </dgm:pt>
  </dgm:ptLst>
  <dgm:cxnLst>
    <dgm:cxn modelId="{AA31C518-5716-48C1-9B06-E2E27A6BE7BB}" srcId="{B91248DD-2566-4810-BF6C-8516D2647D90}" destId="{E61D327F-C8C8-4A42-A18B-43CF049D7FFD}" srcOrd="0" destOrd="0" parTransId="{3364FB66-2ADD-4DDC-9097-0BAE3C2281D5}" sibTransId="{B27A2177-D2BF-4C0A-A654-D4BCEEFCE812}"/>
    <dgm:cxn modelId="{2D14541F-C6B8-44AA-BC6E-EAF12207DE84}" type="presOf" srcId="{DD688C26-2345-45C2-91D3-4C29FC4973E4}" destId="{2885AAAC-ED03-49B6-86DC-D289D86247D4}" srcOrd="0" destOrd="0" presId="urn:microsoft.com/office/officeart/2005/8/layout/hierarchy1"/>
    <dgm:cxn modelId="{9DD27730-6E7D-4F8E-8CCF-B55E5FC8963D}" type="presOf" srcId="{E61D327F-C8C8-4A42-A18B-43CF049D7FFD}" destId="{60D18F33-0CDD-44E9-9155-BF3FC0A3A6FD}" srcOrd="0" destOrd="0" presId="urn:microsoft.com/office/officeart/2005/8/layout/hierarchy1"/>
    <dgm:cxn modelId="{E64C3F5D-EDEE-4152-954F-49B08FCC323B}" srcId="{B91248DD-2566-4810-BF6C-8516D2647D90}" destId="{DD688C26-2345-45C2-91D3-4C29FC4973E4}" srcOrd="2" destOrd="0" parTransId="{BD603FF2-0E51-44EC-8D2C-5D434761A4E4}" sibTransId="{E884F3D2-AEF5-4226-983C-927D28468D27}"/>
    <dgm:cxn modelId="{0C8F5243-F9A4-4BF9-ADCB-BC3E4C1ED15A}" srcId="{B91248DD-2566-4810-BF6C-8516D2647D90}" destId="{A459AA3D-07BE-4C62-8286-FA0E5386D155}" srcOrd="1" destOrd="0" parTransId="{14695B59-DE58-477B-91C5-CBAC0E5D3A57}" sibTransId="{72C6F17F-77ED-4DBC-B1C0-8745B277F50C}"/>
    <dgm:cxn modelId="{001A686E-F018-4171-AC22-51B0FB5311F3}" type="presOf" srcId="{A459AA3D-07BE-4C62-8286-FA0E5386D155}" destId="{D06B8F4F-EF81-4CFA-9C36-99E53646DCB7}" srcOrd="0" destOrd="0" presId="urn:microsoft.com/office/officeart/2005/8/layout/hierarchy1"/>
    <dgm:cxn modelId="{2EDDC3F9-BADB-49BA-805C-895491A7C80B}" type="presOf" srcId="{B91248DD-2566-4810-BF6C-8516D2647D90}" destId="{359E5DC6-B11B-490E-BF3E-F4F8DBC731D0}" srcOrd="0" destOrd="0" presId="urn:microsoft.com/office/officeart/2005/8/layout/hierarchy1"/>
    <dgm:cxn modelId="{006BA1D2-3473-4024-B405-8F0D24B67D57}" type="presParOf" srcId="{359E5DC6-B11B-490E-BF3E-F4F8DBC731D0}" destId="{8CDE361E-8CD4-4AB7-98E1-FDD4371D9051}" srcOrd="0" destOrd="0" presId="urn:microsoft.com/office/officeart/2005/8/layout/hierarchy1"/>
    <dgm:cxn modelId="{9D0D1E29-418D-44BE-9A07-32F739C32B4E}" type="presParOf" srcId="{8CDE361E-8CD4-4AB7-98E1-FDD4371D9051}" destId="{DB5FB97A-C7CA-4FCB-996D-0EC35691AB70}" srcOrd="0" destOrd="0" presId="urn:microsoft.com/office/officeart/2005/8/layout/hierarchy1"/>
    <dgm:cxn modelId="{8B597F1D-8A71-4410-BF63-1710B0881D67}" type="presParOf" srcId="{DB5FB97A-C7CA-4FCB-996D-0EC35691AB70}" destId="{31C59BB3-41A1-464E-B31B-3A2C3078C86F}" srcOrd="0" destOrd="0" presId="urn:microsoft.com/office/officeart/2005/8/layout/hierarchy1"/>
    <dgm:cxn modelId="{20A658A7-9190-46A9-AFB7-1520D667BEC4}" type="presParOf" srcId="{DB5FB97A-C7CA-4FCB-996D-0EC35691AB70}" destId="{60D18F33-0CDD-44E9-9155-BF3FC0A3A6FD}" srcOrd="1" destOrd="0" presId="urn:microsoft.com/office/officeart/2005/8/layout/hierarchy1"/>
    <dgm:cxn modelId="{0B515FD1-935E-4CA8-97EC-0C877457C4F5}" type="presParOf" srcId="{8CDE361E-8CD4-4AB7-98E1-FDD4371D9051}" destId="{40B37DA2-1BB8-49E5-B086-AC205B9C13A4}" srcOrd="1" destOrd="0" presId="urn:microsoft.com/office/officeart/2005/8/layout/hierarchy1"/>
    <dgm:cxn modelId="{E2A23DC2-1A91-47E7-BA11-105CB0793D72}" type="presParOf" srcId="{359E5DC6-B11B-490E-BF3E-F4F8DBC731D0}" destId="{35C5F6F8-D44A-4294-823C-CF702B4521BF}" srcOrd="1" destOrd="0" presId="urn:microsoft.com/office/officeart/2005/8/layout/hierarchy1"/>
    <dgm:cxn modelId="{BBFB987E-0A38-45AB-8306-7D941E7B7362}" type="presParOf" srcId="{35C5F6F8-D44A-4294-823C-CF702B4521BF}" destId="{1C73F65F-2A17-43EA-ACFA-8951D82C7BF0}" srcOrd="0" destOrd="0" presId="urn:microsoft.com/office/officeart/2005/8/layout/hierarchy1"/>
    <dgm:cxn modelId="{42E995B1-99DA-44C9-A884-7AFA91EFE058}" type="presParOf" srcId="{1C73F65F-2A17-43EA-ACFA-8951D82C7BF0}" destId="{2F88D39E-FF0D-4089-A624-488747624931}" srcOrd="0" destOrd="0" presId="urn:microsoft.com/office/officeart/2005/8/layout/hierarchy1"/>
    <dgm:cxn modelId="{214749DD-C994-45A4-A19F-842790748204}" type="presParOf" srcId="{1C73F65F-2A17-43EA-ACFA-8951D82C7BF0}" destId="{D06B8F4F-EF81-4CFA-9C36-99E53646DCB7}" srcOrd="1" destOrd="0" presId="urn:microsoft.com/office/officeart/2005/8/layout/hierarchy1"/>
    <dgm:cxn modelId="{C2444221-A0C4-495D-A2F8-417F3522C079}" type="presParOf" srcId="{35C5F6F8-D44A-4294-823C-CF702B4521BF}" destId="{5749287E-3876-4AD9-A09F-A3A1AD54050A}" srcOrd="1" destOrd="0" presId="urn:microsoft.com/office/officeart/2005/8/layout/hierarchy1"/>
    <dgm:cxn modelId="{5A4216F5-79D5-491F-83FE-B81550BB3BB7}" type="presParOf" srcId="{359E5DC6-B11B-490E-BF3E-F4F8DBC731D0}" destId="{0BE2759E-9785-453C-AD03-942996C57875}" srcOrd="2" destOrd="0" presId="urn:microsoft.com/office/officeart/2005/8/layout/hierarchy1"/>
    <dgm:cxn modelId="{FF5E5A78-E4FB-494E-8207-817E06635E60}" type="presParOf" srcId="{0BE2759E-9785-453C-AD03-942996C57875}" destId="{BA6555EE-709B-4318-B6D3-4866BB3E0060}" srcOrd="0" destOrd="0" presId="urn:microsoft.com/office/officeart/2005/8/layout/hierarchy1"/>
    <dgm:cxn modelId="{52734BBB-3A9D-46FD-80C1-05C8E70DC2E4}" type="presParOf" srcId="{BA6555EE-709B-4318-B6D3-4866BB3E0060}" destId="{EF275E96-516A-42A5-ADDC-E6CB4B242AE4}" srcOrd="0" destOrd="0" presId="urn:microsoft.com/office/officeart/2005/8/layout/hierarchy1"/>
    <dgm:cxn modelId="{01B5EE51-FFDE-4BC8-B0A1-279D6744E418}" type="presParOf" srcId="{BA6555EE-709B-4318-B6D3-4866BB3E0060}" destId="{2885AAAC-ED03-49B6-86DC-D289D86247D4}" srcOrd="1" destOrd="0" presId="urn:microsoft.com/office/officeart/2005/8/layout/hierarchy1"/>
    <dgm:cxn modelId="{ACC2DAB2-3878-45C7-9582-FBABBA3BE90E}" type="presParOf" srcId="{0BE2759E-9785-453C-AD03-942996C57875}" destId="{CD632513-583B-4CD2-9512-9CA49DD93C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6B4FF3-3A15-4B1E-9CEA-E3FEEC5BB5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60E637B-3947-4AFC-AE07-BA536AE524C9}">
      <dgm:prSet/>
      <dgm:spPr/>
      <dgm:t>
        <a:bodyPr/>
        <a:lstStyle/>
        <a:p>
          <a:r>
            <a:rPr lang="ru-RU" b="0" i="0"/>
            <a:t>операционные затраты - затраты, непосредственно связанные с приобретением финансового актива или возникновением финансового обязательства;</a:t>
          </a:r>
          <a:endParaRPr lang="en-US"/>
        </a:p>
      </dgm:t>
    </dgm:pt>
    <dgm:pt modelId="{45494A11-89E2-4E43-9C3F-D9B9E118CB56}" type="parTrans" cxnId="{F10B3F60-AF39-4168-8864-732617FAA23A}">
      <dgm:prSet/>
      <dgm:spPr/>
      <dgm:t>
        <a:bodyPr/>
        <a:lstStyle/>
        <a:p>
          <a:endParaRPr lang="en-US"/>
        </a:p>
      </dgm:t>
    </dgm:pt>
    <dgm:pt modelId="{852A67EB-082E-40AB-A96C-8743F27C2BC1}" type="sibTrans" cxnId="{F10B3F60-AF39-4168-8864-732617FAA23A}">
      <dgm:prSet/>
      <dgm:spPr/>
      <dgm:t>
        <a:bodyPr/>
        <a:lstStyle/>
        <a:p>
          <a:endParaRPr lang="en-US"/>
        </a:p>
      </dgm:t>
    </dgm:pt>
    <dgm:pt modelId="{055CBACD-4FCC-45A4-B72B-B9E5EE12CE2A}">
      <dgm:prSet/>
      <dgm:spPr/>
      <dgm:t>
        <a:bodyPr/>
        <a:lstStyle/>
        <a:p>
          <a:r>
            <a:rPr lang="ru-RU" b="0" i="0"/>
            <a:t>премия - сумма превышения стоимости приобретения, реализации или размещения долгового финансового инструмента над его текущей стоимостью на дату его приобретения, реализации или размещения соответственно;</a:t>
          </a:r>
          <a:endParaRPr lang="en-US"/>
        </a:p>
      </dgm:t>
    </dgm:pt>
    <dgm:pt modelId="{8D2C4F28-EDEC-494E-8B4F-9E9D721F21A9}" type="parTrans" cxnId="{DB328421-20A7-4C83-8500-65682C5711A7}">
      <dgm:prSet/>
      <dgm:spPr/>
      <dgm:t>
        <a:bodyPr/>
        <a:lstStyle/>
        <a:p>
          <a:endParaRPr lang="en-US"/>
        </a:p>
      </dgm:t>
    </dgm:pt>
    <dgm:pt modelId="{B8C24942-7A19-453C-8242-ED1B564C5E23}" type="sibTrans" cxnId="{DB328421-20A7-4C83-8500-65682C5711A7}">
      <dgm:prSet/>
      <dgm:spPr/>
      <dgm:t>
        <a:bodyPr/>
        <a:lstStyle/>
        <a:p>
          <a:endParaRPr lang="en-US"/>
        </a:p>
      </dgm:t>
    </dgm:pt>
    <dgm:pt modelId="{4A759D10-44C5-4C72-A4F4-03D7D141F422}">
      <dgm:prSet/>
      <dgm:spPr/>
      <dgm:t>
        <a:bodyPr/>
        <a:lstStyle/>
        <a:p>
          <a:r>
            <a:rPr lang="ru-RU" b="0" i="0"/>
            <a:t>скидка - сумма превышения текущей стоимости долгового финансового инструмента над стоимостью его приобретения, реализации или размещения на дату его приобретения, реализации или размещения соответственно;</a:t>
          </a:r>
          <a:endParaRPr lang="en-US"/>
        </a:p>
      </dgm:t>
    </dgm:pt>
    <dgm:pt modelId="{D6986D26-E192-4A8D-8399-512BD6B74CCF}" type="parTrans" cxnId="{8FBE13F6-658A-4411-911F-CB373B195ACF}">
      <dgm:prSet/>
      <dgm:spPr/>
      <dgm:t>
        <a:bodyPr/>
        <a:lstStyle/>
        <a:p>
          <a:endParaRPr lang="en-US"/>
        </a:p>
      </dgm:t>
    </dgm:pt>
    <dgm:pt modelId="{6A9D40E8-A6B4-470A-96B2-6A448684C170}" type="sibTrans" cxnId="{8FBE13F6-658A-4411-911F-CB373B195ACF}">
      <dgm:prSet/>
      <dgm:spPr/>
      <dgm:t>
        <a:bodyPr/>
        <a:lstStyle/>
        <a:p>
          <a:endParaRPr lang="en-US"/>
        </a:p>
      </dgm:t>
    </dgm:pt>
    <dgm:pt modelId="{E838FC5D-8945-4C8B-A7B7-9F17455D449F}" type="pres">
      <dgm:prSet presAssocID="{806B4FF3-3A15-4B1E-9CEA-E3FEEC5BB5FE}" presName="vert0" presStyleCnt="0">
        <dgm:presLayoutVars>
          <dgm:dir/>
          <dgm:animOne val="branch"/>
          <dgm:animLvl val="lvl"/>
        </dgm:presLayoutVars>
      </dgm:prSet>
      <dgm:spPr/>
    </dgm:pt>
    <dgm:pt modelId="{14CAE489-97B4-490D-ADCA-9CEB31A3CCAD}" type="pres">
      <dgm:prSet presAssocID="{E60E637B-3947-4AFC-AE07-BA536AE524C9}" presName="thickLine" presStyleLbl="alignNode1" presStyleIdx="0" presStyleCnt="3"/>
      <dgm:spPr/>
    </dgm:pt>
    <dgm:pt modelId="{83690041-523E-461A-B7AC-9F55255D18B0}" type="pres">
      <dgm:prSet presAssocID="{E60E637B-3947-4AFC-AE07-BA536AE524C9}" presName="horz1" presStyleCnt="0"/>
      <dgm:spPr/>
    </dgm:pt>
    <dgm:pt modelId="{68A94055-A1DE-4990-A80F-263E67E7232A}" type="pres">
      <dgm:prSet presAssocID="{E60E637B-3947-4AFC-AE07-BA536AE524C9}" presName="tx1" presStyleLbl="revTx" presStyleIdx="0" presStyleCnt="3"/>
      <dgm:spPr/>
    </dgm:pt>
    <dgm:pt modelId="{0E8DF1AA-4339-4EB9-BE29-44B0D8391A68}" type="pres">
      <dgm:prSet presAssocID="{E60E637B-3947-4AFC-AE07-BA536AE524C9}" presName="vert1" presStyleCnt="0"/>
      <dgm:spPr/>
    </dgm:pt>
    <dgm:pt modelId="{CC380E2B-8D88-4D8B-91F6-60192C6465E0}" type="pres">
      <dgm:prSet presAssocID="{055CBACD-4FCC-45A4-B72B-B9E5EE12CE2A}" presName="thickLine" presStyleLbl="alignNode1" presStyleIdx="1" presStyleCnt="3"/>
      <dgm:spPr/>
    </dgm:pt>
    <dgm:pt modelId="{6790EBCC-29B9-4ACC-A21D-6ADC92615197}" type="pres">
      <dgm:prSet presAssocID="{055CBACD-4FCC-45A4-B72B-B9E5EE12CE2A}" presName="horz1" presStyleCnt="0"/>
      <dgm:spPr/>
    </dgm:pt>
    <dgm:pt modelId="{D43288CF-48B4-481B-888D-9694B4598A0B}" type="pres">
      <dgm:prSet presAssocID="{055CBACD-4FCC-45A4-B72B-B9E5EE12CE2A}" presName="tx1" presStyleLbl="revTx" presStyleIdx="1" presStyleCnt="3"/>
      <dgm:spPr/>
    </dgm:pt>
    <dgm:pt modelId="{FD7A1100-6A7B-4581-8F7A-D711367BF750}" type="pres">
      <dgm:prSet presAssocID="{055CBACD-4FCC-45A4-B72B-B9E5EE12CE2A}" presName="vert1" presStyleCnt="0"/>
      <dgm:spPr/>
    </dgm:pt>
    <dgm:pt modelId="{2BDE71BB-3E9B-4E7F-9E6E-D13AC52346A2}" type="pres">
      <dgm:prSet presAssocID="{4A759D10-44C5-4C72-A4F4-03D7D141F422}" presName="thickLine" presStyleLbl="alignNode1" presStyleIdx="2" presStyleCnt="3"/>
      <dgm:spPr/>
    </dgm:pt>
    <dgm:pt modelId="{638598A9-8CC1-4F38-9972-014F006BBDC4}" type="pres">
      <dgm:prSet presAssocID="{4A759D10-44C5-4C72-A4F4-03D7D141F422}" presName="horz1" presStyleCnt="0"/>
      <dgm:spPr/>
    </dgm:pt>
    <dgm:pt modelId="{76551222-9AB4-4F43-B953-AEF9C677E153}" type="pres">
      <dgm:prSet presAssocID="{4A759D10-44C5-4C72-A4F4-03D7D141F422}" presName="tx1" presStyleLbl="revTx" presStyleIdx="2" presStyleCnt="3"/>
      <dgm:spPr/>
    </dgm:pt>
    <dgm:pt modelId="{EAC123B4-388B-4369-B18F-65187EE280CE}" type="pres">
      <dgm:prSet presAssocID="{4A759D10-44C5-4C72-A4F4-03D7D141F422}" presName="vert1" presStyleCnt="0"/>
      <dgm:spPr/>
    </dgm:pt>
  </dgm:ptLst>
  <dgm:cxnLst>
    <dgm:cxn modelId="{EF2A4821-82F8-44AB-BEE4-6DD1A2D88C7F}" type="presOf" srcId="{E60E637B-3947-4AFC-AE07-BA536AE524C9}" destId="{68A94055-A1DE-4990-A80F-263E67E7232A}" srcOrd="0" destOrd="0" presId="urn:microsoft.com/office/officeart/2008/layout/LinedList"/>
    <dgm:cxn modelId="{DB328421-20A7-4C83-8500-65682C5711A7}" srcId="{806B4FF3-3A15-4B1E-9CEA-E3FEEC5BB5FE}" destId="{055CBACD-4FCC-45A4-B72B-B9E5EE12CE2A}" srcOrd="1" destOrd="0" parTransId="{8D2C4F28-EDEC-494E-8B4F-9E9D721F21A9}" sibTransId="{B8C24942-7A19-453C-8242-ED1B564C5E23}"/>
    <dgm:cxn modelId="{C486E634-2B66-470A-87E3-C13CC0E3EC1C}" type="presOf" srcId="{4A759D10-44C5-4C72-A4F4-03D7D141F422}" destId="{76551222-9AB4-4F43-B953-AEF9C677E153}" srcOrd="0" destOrd="0" presId="urn:microsoft.com/office/officeart/2008/layout/LinedList"/>
    <dgm:cxn modelId="{F10B3F60-AF39-4168-8864-732617FAA23A}" srcId="{806B4FF3-3A15-4B1E-9CEA-E3FEEC5BB5FE}" destId="{E60E637B-3947-4AFC-AE07-BA536AE524C9}" srcOrd="0" destOrd="0" parTransId="{45494A11-89E2-4E43-9C3F-D9B9E118CB56}" sibTransId="{852A67EB-082E-40AB-A96C-8743F27C2BC1}"/>
    <dgm:cxn modelId="{806BA370-D3B6-442B-AC5D-4C222F075356}" type="presOf" srcId="{806B4FF3-3A15-4B1E-9CEA-E3FEEC5BB5FE}" destId="{E838FC5D-8945-4C8B-A7B7-9F17455D449F}" srcOrd="0" destOrd="0" presId="urn:microsoft.com/office/officeart/2008/layout/LinedList"/>
    <dgm:cxn modelId="{50146183-9AEC-432D-83BE-E4D7B53E635C}" type="presOf" srcId="{055CBACD-4FCC-45A4-B72B-B9E5EE12CE2A}" destId="{D43288CF-48B4-481B-888D-9694B4598A0B}" srcOrd="0" destOrd="0" presId="urn:microsoft.com/office/officeart/2008/layout/LinedList"/>
    <dgm:cxn modelId="{8FBE13F6-658A-4411-911F-CB373B195ACF}" srcId="{806B4FF3-3A15-4B1E-9CEA-E3FEEC5BB5FE}" destId="{4A759D10-44C5-4C72-A4F4-03D7D141F422}" srcOrd="2" destOrd="0" parTransId="{D6986D26-E192-4A8D-8399-512BD6B74CCF}" sibTransId="{6A9D40E8-A6B4-470A-96B2-6A448684C170}"/>
    <dgm:cxn modelId="{E8DF3C65-A021-40B1-AEB1-15087F3B2FE7}" type="presParOf" srcId="{E838FC5D-8945-4C8B-A7B7-9F17455D449F}" destId="{14CAE489-97B4-490D-ADCA-9CEB31A3CCAD}" srcOrd="0" destOrd="0" presId="urn:microsoft.com/office/officeart/2008/layout/LinedList"/>
    <dgm:cxn modelId="{4975C2AC-BD21-44BF-B991-A891DBA56709}" type="presParOf" srcId="{E838FC5D-8945-4C8B-A7B7-9F17455D449F}" destId="{83690041-523E-461A-B7AC-9F55255D18B0}" srcOrd="1" destOrd="0" presId="urn:microsoft.com/office/officeart/2008/layout/LinedList"/>
    <dgm:cxn modelId="{5C382FC3-8DB8-477F-95AE-48FAA09DB876}" type="presParOf" srcId="{83690041-523E-461A-B7AC-9F55255D18B0}" destId="{68A94055-A1DE-4990-A80F-263E67E7232A}" srcOrd="0" destOrd="0" presId="urn:microsoft.com/office/officeart/2008/layout/LinedList"/>
    <dgm:cxn modelId="{044666BF-1FE6-41F9-A557-ADD1474EF23D}" type="presParOf" srcId="{83690041-523E-461A-B7AC-9F55255D18B0}" destId="{0E8DF1AA-4339-4EB9-BE29-44B0D8391A68}" srcOrd="1" destOrd="0" presId="urn:microsoft.com/office/officeart/2008/layout/LinedList"/>
    <dgm:cxn modelId="{0FFD1E6B-7A79-464E-95B9-B831D90AA8AB}" type="presParOf" srcId="{E838FC5D-8945-4C8B-A7B7-9F17455D449F}" destId="{CC380E2B-8D88-4D8B-91F6-60192C6465E0}" srcOrd="2" destOrd="0" presId="urn:microsoft.com/office/officeart/2008/layout/LinedList"/>
    <dgm:cxn modelId="{6CA7F5A8-F7F3-4A65-AB2C-D5E99431B1E9}" type="presParOf" srcId="{E838FC5D-8945-4C8B-A7B7-9F17455D449F}" destId="{6790EBCC-29B9-4ACC-A21D-6ADC92615197}" srcOrd="3" destOrd="0" presId="urn:microsoft.com/office/officeart/2008/layout/LinedList"/>
    <dgm:cxn modelId="{079EC776-F321-41E9-9054-12BCC957B429}" type="presParOf" srcId="{6790EBCC-29B9-4ACC-A21D-6ADC92615197}" destId="{D43288CF-48B4-481B-888D-9694B4598A0B}" srcOrd="0" destOrd="0" presId="urn:microsoft.com/office/officeart/2008/layout/LinedList"/>
    <dgm:cxn modelId="{4DA1983E-D9A8-46C8-95A6-4C8E1D1325CF}" type="presParOf" srcId="{6790EBCC-29B9-4ACC-A21D-6ADC92615197}" destId="{FD7A1100-6A7B-4581-8F7A-D711367BF750}" srcOrd="1" destOrd="0" presId="urn:microsoft.com/office/officeart/2008/layout/LinedList"/>
    <dgm:cxn modelId="{0C3E820D-B40B-42F4-A1A8-F2F52AB5BB98}" type="presParOf" srcId="{E838FC5D-8945-4C8B-A7B7-9F17455D449F}" destId="{2BDE71BB-3E9B-4E7F-9E6E-D13AC52346A2}" srcOrd="4" destOrd="0" presId="urn:microsoft.com/office/officeart/2008/layout/LinedList"/>
    <dgm:cxn modelId="{82801504-5823-41CA-99A9-000637613677}" type="presParOf" srcId="{E838FC5D-8945-4C8B-A7B7-9F17455D449F}" destId="{638598A9-8CC1-4F38-9972-014F006BBDC4}" srcOrd="5" destOrd="0" presId="urn:microsoft.com/office/officeart/2008/layout/LinedList"/>
    <dgm:cxn modelId="{1F7D76FA-F552-4644-8897-B5C8437357A8}" type="presParOf" srcId="{638598A9-8CC1-4F38-9972-014F006BBDC4}" destId="{76551222-9AB4-4F43-B953-AEF9C677E153}" srcOrd="0" destOrd="0" presId="urn:microsoft.com/office/officeart/2008/layout/LinedList"/>
    <dgm:cxn modelId="{6F2FFB0E-02F1-4AE4-833C-EDEB7A623D47}" type="presParOf" srcId="{638598A9-8CC1-4F38-9972-014F006BBDC4}" destId="{EAC123B4-388B-4369-B18F-65187EE280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7D21B3-8573-41C4-9BA2-AF8EC1707E0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D02750-780A-4F16-8A70-2F39927D1BC0}">
      <dgm:prSet/>
      <dgm:spPr/>
      <dgm:t>
        <a:bodyPr/>
        <a:lstStyle/>
        <a:p>
          <a:r>
            <a:rPr lang="ru-RU"/>
            <a:t>Дисконтные облигации размещаются эмитентом по цене ниже их номинальной стоимости и погашаются по номинальной стоимости. В данном случае доходом инвестора по облигации будет являться дисконт – разница между ценой приобретения облигации и номинальной стоимостью облигации, выплачиваемой эмитентом при погашении этой облигации</a:t>
          </a:r>
          <a:endParaRPr lang="en-US"/>
        </a:p>
      </dgm:t>
    </dgm:pt>
    <dgm:pt modelId="{1505E506-39E2-4B9B-9C5B-9377EA0BDF5F}" type="parTrans" cxnId="{409B8360-6141-41BA-BA6F-499AF3BD6229}">
      <dgm:prSet/>
      <dgm:spPr/>
      <dgm:t>
        <a:bodyPr/>
        <a:lstStyle/>
        <a:p>
          <a:endParaRPr lang="en-US"/>
        </a:p>
      </dgm:t>
    </dgm:pt>
    <dgm:pt modelId="{89886A73-D718-4779-923C-7C8FEB5557BA}" type="sibTrans" cxnId="{409B8360-6141-41BA-BA6F-499AF3BD6229}">
      <dgm:prSet/>
      <dgm:spPr/>
      <dgm:t>
        <a:bodyPr/>
        <a:lstStyle/>
        <a:p>
          <a:endParaRPr lang="en-US"/>
        </a:p>
      </dgm:t>
    </dgm:pt>
    <dgm:pt modelId="{14B87D9C-58AF-4659-9398-B8C07439862B}">
      <dgm:prSet/>
      <dgm:spPr/>
      <dgm:t>
        <a:bodyPr/>
        <a:lstStyle/>
        <a:p>
          <a:r>
            <a:rPr lang="ru-RU"/>
            <a:t>Процентные облигации размещаются эмитентом, как правило, по номинальной стоимости и погашаются по номинальной стоимости. Доходом по такой облигации будет являться процент, который может быть как постоянным, так и переменным, выплачиваемым как периодически (ежемесячно, ежеквартально, ежегодно и т.д.)</a:t>
          </a:r>
          <a:endParaRPr lang="en-US"/>
        </a:p>
      </dgm:t>
    </dgm:pt>
    <dgm:pt modelId="{ED24F895-BE61-4FB3-A6DE-7CB7F6F89800}" type="parTrans" cxnId="{63FB7FD1-A048-464A-AD4E-0E2C7DF28078}">
      <dgm:prSet/>
      <dgm:spPr/>
      <dgm:t>
        <a:bodyPr/>
        <a:lstStyle/>
        <a:p>
          <a:endParaRPr lang="en-US"/>
        </a:p>
      </dgm:t>
    </dgm:pt>
    <dgm:pt modelId="{EDA03490-47F5-4332-8F3D-A3C596B8B586}" type="sibTrans" cxnId="{63FB7FD1-A048-464A-AD4E-0E2C7DF28078}">
      <dgm:prSet/>
      <dgm:spPr/>
      <dgm:t>
        <a:bodyPr/>
        <a:lstStyle/>
        <a:p>
          <a:endParaRPr lang="en-US"/>
        </a:p>
      </dgm:t>
    </dgm:pt>
    <dgm:pt modelId="{A5ED50B6-1EB5-4DB7-8E74-51D0EA0D2F40}" type="pres">
      <dgm:prSet presAssocID="{617D21B3-8573-41C4-9BA2-AF8EC1707E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FCFB02B-D049-401D-B645-E310ED605A65}" type="pres">
      <dgm:prSet presAssocID="{2DD02750-780A-4F16-8A70-2F39927D1BC0}" presName="hierRoot1" presStyleCnt="0"/>
      <dgm:spPr/>
    </dgm:pt>
    <dgm:pt modelId="{560D97EB-0819-409D-B398-D4C6E9A70B6B}" type="pres">
      <dgm:prSet presAssocID="{2DD02750-780A-4F16-8A70-2F39927D1BC0}" presName="composite" presStyleCnt="0"/>
      <dgm:spPr/>
    </dgm:pt>
    <dgm:pt modelId="{8C5DD498-924C-40F6-848B-9E71F8DC21F8}" type="pres">
      <dgm:prSet presAssocID="{2DD02750-780A-4F16-8A70-2F39927D1BC0}" presName="background" presStyleLbl="node0" presStyleIdx="0" presStyleCnt="2"/>
      <dgm:spPr/>
    </dgm:pt>
    <dgm:pt modelId="{6AB04631-CD84-4801-AB1C-107E5AFCED75}" type="pres">
      <dgm:prSet presAssocID="{2DD02750-780A-4F16-8A70-2F39927D1BC0}" presName="text" presStyleLbl="fgAcc0" presStyleIdx="0" presStyleCnt="2">
        <dgm:presLayoutVars>
          <dgm:chPref val="3"/>
        </dgm:presLayoutVars>
      </dgm:prSet>
      <dgm:spPr/>
    </dgm:pt>
    <dgm:pt modelId="{F0ADE201-2D9F-42CC-BBD6-B68E797F54C7}" type="pres">
      <dgm:prSet presAssocID="{2DD02750-780A-4F16-8A70-2F39927D1BC0}" presName="hierChild2" presStyleCnt="0"/>
      <dgm:spPr/>
    </dgm:pt>
    <dgm:pt modelId="{FEE9A8F0-2F9F-4E20-B34B-51AF20EB6BF3}" type="pres">
      <dgm:prSet presAssocID="{14B87D9C-58AF-4659-9398-B8C07439862B}" presName="hierRoot1" presStyleCnt="0"/>
      <dgm:spPr/>
    </dgm:pt>
    <dgm:pt modelId="{67E0F8BF-7563-4AF6-B08C-B73317231FF0}" type="pres">
      <dgm:prSet presAssocID="{14B87D9C-58AF-4659-9398-B8C07439862B}" presName="composite" presStyleCnt="0"/>
      <dgm:spPr/>
    </dgm:pt>
    <dgm:pt modelId="{83E463F6-6B78-4152-A725-0C1D79E033FD}" type="pres">
      <dgm:prSet presAssocID="{14B87D9C-58AF-4659-9398-B8C07439862B}" presName="background" presStyleLbl="node0" presStyleIdx="1" presStyleCnt="2"/>
      <dgm:spPr/>
    </dgm:pt>
    <dgm:pt modelId="{8FF7D9CF-3FA5-4B71-B73C-BF5AE8EF1666}" type="pres">
      <dgm:prSet presAssocID="{14B87D9C-58AF-4659-9398-B8C07439862B}" presName="text" presStyleLbl="fgAcc0" presStyleIdx="1" presStyleCnt="2">
        <dgm:presLayoutVars>
          <dgm:chPref val="3"/>
        </dgm:presLayoutVars>
      </dgm:prSet>
      <dgm:spPr/>
    </dgm:pt>
    <dgm:pt modelId="{A97E219D-5DDD-4F91-B97A-12CE0EAE572E}" type="pres">
      <dgm:prSet presAssocID="{14B87D9C-58AF-4659-9398-B8C07439862B}" presName="hierChild2" presStyleCnt="0"/>
      <dgm:spPr/>
    </dgm:pt>
  </dgm:ptLst>
  <dgm:cxnLst>
    <dgm:cxn modelId="{409B8360-6141-41BA-BA6F-499AF3BD6229}" srcId="{617D21B3-8573-41C4-9BA2-AF8EC1707E0A}" destId="{2DD02750-780A-4F16-8A70-2F39927D1BC0}" srcOrd="0" destOrd="0" parTransId="{1505E506-39E2-4B9B-9C5B-9377EA0BDF5F}" sibTransId="{89886A73-D718-4779-923C-7C8FEB5557BA}"/>
    <dgm:cxn modelId="{4DFCF468-2B34-4E04-B61F-5B47380AFF07}" type="presOf" srcId="{2DD02750-780A-4F16-8A70-2F39927D1BC0}" destId="{6AB04631-CD84-4801-AB1C-107E5AFCED75}" srcOrd="0" destOrd="0" presId="urn:microsoft.com/office/officeart/2005/8/layout/hierarchy1"/>
    <dgm:cxn modelId="{147E8359-3C8D-444D-B13A-7E10878AE510}" type="presOf" srcId="{617D21B3-8573-41C4-9BA2-AF8EC1707E0A}" destId="{A5ED50B6-1EB5-4DB7-8E74-51D0EA0D2F40}" srcOrd="0" destOrd="0" presId="urn:microsoft.com/office/officeart/2005/8/layout/hierarchy1"/>
    <dgm:cxn modelId="{28D4E9B5-ADF7-4F37-8B78-951DFC4172AF}" type="presOf" srcId="{14B87D9C-58AF-4659-9398-B8C07439862B}" destId="{8FF7D9CF-3FA5-4B71-B73C-BF5AE8EF1666}" srcOrd="0" destOrd="0" presId="urn:microsoft.com/office/officeart/2005/8/layout/hierarchy1"/>
    <dgm:cxn modelId="{63FB7FD1-A048-464A-AD4E-0E2C7DF28078}" srcId="{617D21B3-8573-41C4-9BA2-AF8EC1707E0A}" destId="{14B87D9C-58AF-4659-9398-B8C07439862B}" srcOrd="1" destOrd="0" parTransId="{ED24F895-BE61-4FB3-A6DE-7CB7F6F89800}" sibTransId="{EDA03490-47F5-4332-8F3D-A3C596B8B586}"/>
    <dgm:cxn modelId="{8066C6BC-9B51-4F61-8705-C0F70A9FAE6F}" type="presParOf" srcId="{A5ED50B6-1EB5-4DB7-8E74-51D0EA0D2F40}" destId="{1FCFB02B-D049-401D-B645-E310ED605A65}" srcOrd="0" destOrd="0" presId="urn:microsoft.com/office/officeart/2005/8/layout/hierarchy1"/>
    <dgm:cxn modelId="{D966DCB7-64CB-4F8D-A7FC-8A34A6136EF1}" type="presParOf" srcId="{1FCFB02B-D049-401D-B645-E310ED605A65}" destId="{560D97EB-0819-409D-B398-D4C6E9A70B6B}" srcOrd="0" destOrd="0" presId="urn:microsoft.com/office/officeart/2005/8/layout/hierarchy1"/>
    <dgm:cxn modelId="{3ACECE52-689A-492C-9C03-651604185C30}" type="presParOf" srcId="{560D97EB-0819-409D-B398-D4C6E9A70B6B}" destId="{8C5DD498-924C-40F6-848B-9E71F8DC21F8}" srcOrd="0" destOrd="0" presId="urn:microsoft.com/office/officeart/2005/8/layout/hierarchy1"/>
    <dgm:cxn modelId="{6BD454F5-3129-4649-9109-47A60C3B0154}" type="presParOf" srcId="{560D97EB-0819-409D-B398-D4C6E9A70B6B}" destId="{6AB04631-CD84-4801-AB1C-107E5AFCED75}" srcOrd="1" destOrd="0" presId="urn:microsoft.com/office/officeart/2005/8/layout/hierarchy1"/>
    <dgm:cxn modelId="{AE431B78-CCA4-4660-9C93-3A46DB1FB33D}" type="presParOf" srcId="{1FCFB02B-D049-401D-B645-E310ED605A65}" destId="{F0ADE201-2D9F-42CC-BBD6-B68E797F54C7}" srcOrd="1" destOrd="0" presId="urn:microsoft.com/office/officeart/2005/8/layout/hierarchy1"/>
    <dgm:cxn modelId="{6C445524-10BC-4FD5-B688-20E916D2A1B9}" type="presParOf" srcId="{A5ED50B6-1EB5-4DB7-8E74-51D0EA0D2F40}" destId="{FEE9A8F0-2F9F-4E20-B34B-51AF20EB6BF3}" srcOrd="1" destOrd="0" presId="urn:microsoft.com/office/officeart/2005/8/layout/hierarchy1"/>
    <dgm:cxn modelId="{66A91B7B-C3B7-4750-BD6A-7446E8623C4C}" type="presParOf" srcId="{FEE9A8F0-2F9F-4E20-B34B-51AF20EB6BF3}" destId="{67E0F8BF-7563-4AF6-B08C-B73317231FF0}" srcOrd="0" destOrd="0" presId="urn:microsoft.com/office/officeart/2005/8/layout/hierarchy1"/>
    <dgm:cxn modelId="{64438B23-D125-4621-87CC-790D192492B4}" type="presParOf" srcId="{67E0F8BF-7563-4AF6-B08C-B73317231FF0}" destId="{83E463F6-6B78-4152-A725-0C1D79E033FD}" srcOrd="0" destOrd="0" presId="urn:microsoft.com/office/officeart/2005/8/layout/hierarchy1"/>
    <dgm:cxn modelId="{8C325F81-4F7C-4716-80E2-7D795A77D627}" type="presParOf" srcId="{67E0F8BF-7563-4AF6-B08C-B73317231FF0}" destId="{8FF7D9CF-3FA5-4B71-B73C-BF5AE8EF1666}" srcOrd="1" destOrd="0" presId="urn:microsoft.com/office/officeart/2005/8/layout/hierarchy1"/>
    <dgm:cxn modelId="{49AD2023-D5D2-4D1E-9161-B6930182A8C0}" type="presParOf" srcId="{FEE9A8F0-2F9F-4E20-B34B-51AF20EB6BF3}" destId="{A97E219D-5DDD-4F91-B97A-12CE0EAE57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698D9-C1CA-4FB9-9305-6AAFD2316C2F}">
      <dsp:nvSpPr>
        <dsp:cNvPr id="0" name=""/>
        <dsp:cNvSpPr/>
      </dsp:nvSpPr>
      <dsp:spPr>
        <a:xfrm>
          <a:off x="1332" y="7648"/>
          <a:ext cx="4677087" cy="296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3E737-3D85-448B-B2DC-1A2FF1AAF10D}">
      <dsp:nvSpPr>
        <dsp:cNvPr id="0" name=""/>
        <dsp:cNvSpPr/>
      </dsp:nvSpPr>
      <dsp:spPr>
        <a:xfrm>
          <a:off x="521008" y="501341"/>
          <a:ext cx="4677087" cy="2969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i="0" kern="1200"/>
            <a:t>"Финансовые активы, учитываемые по амортизированной стоимости"; </a:t>
          </a:r>
          <a:endParaRPr lang="en-US" sz="3600" kern="1200"/>
        </a:p>
      </dsp:txBody>
      <dsp:txXfrm>
        <a:off x="607995" y="588328"/>
        <a:ext cx="4503113" cy="2795976"/>
      </dsp:txXfrm>
    </dsp:sp>
    <dsp:sp modelId="{8C7F9525-09F0-4A9C-A663-8BCBC3E0C3F8}">
      <dsp:nvSpPr>
        <dsp:cNvPr id="0" name=""/>
        <dsp:cNvSpPr/>
      </dsp:nvSpPr>
      <dsp:spPr>
        <a:xfrm>
          <a:off x="5717772" y="7648"/>
          <a:ext cx="4677087" cy="296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9B329-34A2-4168-9929-A9659C369E31}">
      <dsp:nvSpPr>
        <dsp:cNvPr id="0" name=""/>
        <dsp:cNvSpPr/>
      </dsp:nvSpPr>
      <dsp:spPr>
        <a:xfrm>
          <a:off x="6237449" y="501341"/>
          <a:ext cx="4677087" cy="2969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i="0" kern="1200"/>
            <a:t>"Финансовые активы, учитываемые по справедливой стоимости"</a:t>
          </a:r>
          <a:endParaRPr lang="en-US" sz="3600" kern="1200"/>
        </a:p>
      </dsp:txBody>
      <dsp:txXfrm>
        <a:off x="6324436" y="588328"/>
        <a:ext cx="4503113" cy="2795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4397A-352F-4683-B76A-889B41EEBF73}">
      <dsp:nvSpPr>
        <dsp:cNvPr id="0" name=""/>
        <dsp:cNvSpPr/>
      </dsp:nvSpPr>
      <dsp:spPr>
        <a:xfrm>
          <a:off x="1212569" y="527046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DFE85-DF3E-41EE-8ECC-53678BA20713}">
      <dsp:nvSpPr>
        <dsp:cNvPr id="0" name=""/>
        <dsp:cNvSpPr/>
      </dsp:nvSpPr>
      <dsp:spPr>
        <a:xfrm>
          <a:off x="417971" y="2208127"/>
          <a:ext cx="28894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/>
            <a:t>приобретенные организацией облигации, векселя, </a:t>
          </a:r>
          <a:endParaRPr lang="en-US" sz="1100" kern="1200"/>
        </a:p>
      </dsp:txBody>
      <dsp:txXfrm>
        <a:off x="417971" y="2208127"/>
        <a:ext cx="2889450" cy="855000"/>
      </dsp:txXfrm>
    </dsp:sp>
    <dsp:sp modelId="{35FED8B8-7ED7-4A2B-8A6B-20002B44D250}">
      <dsp:nvSpPr>
        <dsp:cNvPr id="0" name=""/>
        <dsp:cNvSpPr/>
      </dsp:nvSpPr>
      <dsp:spPr>
        <a:xfrm>
          <a:off x="4607673" y="527046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17179-707F-4512-A6C2-541E33660A09}">
      <dsp:nvSpPr>
        <dsp:cNvPr id="0" name=""/>
        <dsp:cNvSpPr/>
      </dsp:nvSpPr>
      <dsp:spPr>
        <a:xfrm>
          <a:off x="3813075" y="2208127"/>
          <a:ext cx="28894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/>
            <a:t>выданные займы, не обеспеченные облигациями или векселями,</a:t>
          </a:r>
          <a:endParaRPr lang="en-US" sz="1100" kern="1200"/>
        </a:p>
      </dsp:txBody>
      <dsp:txXfrm>
        <a:off x="3813075" y="2208127"/>
        <a:ext cx="2889450" cy="855000"/>
      </dsp:txXfrm>
    </dsp:sp>
    <dsp:sp modelId="{753529B7-79B1-44C1-9DA7-0EC7742B524C}">
      <dsp:nvSpPr>
        <dsp:cNvPr id="0" name=""/>
        <dsp:cNvSpPr/>
      </dsp:nvSpPr>
      <dsp:spPr>
        <a:xfrm>
          <a:off x="8002777" y="527046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8037A-B277-4FBE-B8E8-3BB892D2D60F}">
      <dsp:nvSpPr>
        <dsp:cNvPr id="0" name=""/>
        <dsp:cNvSpPr/>
      </dsp:nvSpPr>
      <dsp:spPr>
        <a:xfrm>
          <a:off x="7208178" y="2208127"/>
          <a:ext cx="28894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/>
            <a:t>прочие долговые финансовые инструменты, в том числе торговая дебиторская задолженность и приобретенные при секьюритизации права (требования) по денежным обязательствам.</a:t>
          </a:r>
          <a:endParaRPr lang="en-US" sz="1100" kern="1200"/>
        </a:p>
      </dsp:txBody>
      <dsp:txXfrm>
        <a:off x="7208178" y="2208127"/>
        <a:ext cx="2889450" cy="85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59BB3-41A1-464E-B31B-3A2C3078C86F}">
      <dsp:nvSpPr>
        <dsp:cNvPr id="0" name=""/>
        <dsp:cNvSpPr/>
      </dsp:nvSpPr>
      <dsp:spPr>
        <a:xfrm>
          <a:off x="0" y="602684"/>
          <a:ext cx="3070088" cy="194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18F33-0CDD-44E9-9155-BF3FC0A3A6FD}">
      <dsp:nvSpPr>
        <dsp:cNvPr id="0" name=""/>
        <dsp:cNvSpPr/>
      </dsp:nvSpPr>
      <dsp:spPr>
        <a:xfrm>
          <a:off x="341120" y="926749"/>
          <a:ext cx="3070088" cy="194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/>
            <a:t>долевые финансовые инструменты, </a:t>
          </a:r>
          <a:endParaRPr lang="en-US" sz="1800" kern="1200"/>
        </a:p>
      </dsp:txBody>
      <dsp:txXfrm>
        <a:off x="398219" y="983848"/>
        <a:ext cx="2955890" cy="1835307"/>
      </dsp:txXfrm>
    </dsp:sp>
    <dsp:sp modelId="{2F88D39E-FF0D-4089-A624-488747624931}">
      <dsp:nvSpPr>
        <dsp:cNvPr id="0" name=""/>
        <dsp:cNvSpPr/>
      </dsp:nvSpPr>
      <dsp:spPr>
        <a:xfrm>
          <a:off x="3752329" y="602684"/>
          <a:ext cx="3070088" cy="194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B8F4F-EF81-4CFA-9C36-99E53646DCB7}">
      <dsp:nvSpPr>
        <dsp:cNvPr id="0" name=""/>
        <dsp:cNvSpPr/>
      </dsp:nvSpPr>
      <dsp:spPr>
        <a:xfrm>
          <a:off x="4093450" y="926749"/>
          <a:ext cx="3070088" cy="194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/>
            <a:t>производные финансовые инструменты, являющиеся финансовыми активами, </a:t>
          </a:r>
          <a:endParaRPr lang="en-US" sz="1800" kern="1200"/>
        </a:p>
      </dsp:txBody>
      <dsp:txXfrm>
        <a:off x="4150549" y="983848"/>
        <a:ext cx="2955890" cy="1835307"/>
      </dsp:txXfrm>
    </dsp:sp>
    <dsp:sp modelId="{EF275E96-516A-42A5-ADDC-E6CB4B242AE4}">
      <dsp:nvSpPr>
        <dsp:cNvPr id="0" name=""/>
        <dsp:cNvSpPr/>
      </dsp:nvSpPr>
      <dsp:spPr>
        <a:xfrm>
          <a:off x="7504659" y="602684"/>
          <a:ext cx="3070088" cy="194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5AAAC-ED03-49B6-86DC-D289D86247D4}">
      <dsp:nvSpPr>
        <dsp:cNvPr id="0" name=""/>
        <dsp:cNvSpPr/>
      </dsp:nvSpPr>
      <dsp:spPr>
        <a:xfrm>
          <a:off x="7845780" y="926749"/>
          <a:ext cx="3070088" cy="194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/>
            <a:t>долговые финансовые инструменты, если организация не намеревается удерживать их до наступления срока их погашения.</a:t>
          </a:r>
          <a:endParaRPr lang="en-US" sz="1800" kern="1200"/>
        </a:p>
      </dsp:txBody>
      <dsp:txXfrm>
        <a:off x="7902879" y="983848"/>
        <a:ext cx="2955890" cy="18353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AE489-97B4-490D-ADCA-9CEB31A3CCAD}">
      <dsp:nvSpPr>
        <dsp:cNvPr id="0" name=""/>
        <dsp:cNvSpPr/>
      </dsp:nvSpPr>
      <dsp:spPr>
        <a:xfrm>
          <a:off x="0" y="207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94055-A1DE-4990-A80F-263E67E7232A}">
      <dsp:nvSpPr>
        <dsp:cNvPr id="0" name=""/>
        <dsp:cNvSpPr/>
      </dsp:nvSpPr>
      <dsp:spPr>
        <a:xfrm>
          <a:off x="0" y="2076"/>
          <a:ext cx="10515600" cy="1415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/>
            <a:t>операционные затраты - затраты, непосредственно связанные с приобретением финансового актива или возникновением финансового обязательства;</a:t>
          </a:r>
          <a:endParaRPr lang="en-US" sz="2200" kern="1200"/>
        </a:p>
      </dsp:txBody>
      <dsp:txXfrm>
        <a:off x="0" y="2076"/>
        <a:ext cx="10515600" cy="1415935"/>
      </dsp:txXfrm>
    </dsp:sp>
    <dsp:sp modelId="{CC380E2B-8D88-4D8B-91F6-60192C6465E0}">
      <dsp:nvSpPr>
        <dsp:cNvPr id="0" name=""/>
        <dsp:cNvSpPr/>
      </dsp:nvSpPr>
      <dsp:spPr>
        <a:xfrm>
          <a:off x="0" y="141801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288CF-48B4-481B-888D-9694B4598A0B}">
      <dsp:nvSpPr>
        <dsp:cNvPr id="0" name=""/>
        <dsp:cNvSpPr/>
      </dsp:nvSpPr>
      <dsp:spPr>
        <a:xfrm>
          <a:off x="0" y="1418012"/>
          <a:ext cx="10515600" cy="1415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/>
            <a:t>премия - сумма превышения стоимости приобретения, реализации или размещения долгового финансового инструмента над его текущей стоимостью на дату его приобретения, реализации или размещения соответственно;</a:t>
          </a:r>
          <a:endParaRPr lang="en-US" sz="2200" kern="1200"/>
        </a:p>
      </dsp:txBody>
      <dsp:txXfrm>
        <a:off x="0" y="1418012"/>
        <a:ext cx="10515600" cy="1415935"/>
      </dsp:txXfrm>
    </dsp:sp>
    <dsp:sp modelId="{2BDE71BB-3E9B-4E7F-9E6E-D13AC52346A2}">
      <dsp:nvSpPr>
        <dsp:cNvPr id="0" name=""/>
        <dsp:cNvSpPr/>
      </dsp:nvSpPr>
      <dsp:spPr>
        <a:xfrm>
          <a:off x="0" y="283394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51222-9AB4-4F43-B953-AEF9C677E153}">
      <dsp:nvSpPr>
        <dsp:cNvPr id="0" name=""/>
        <dsp:cNvSpPr/>
      </dsp:nvSpPr>
      <dsp:spPr>
        <a:xfrm>
          <a:off x="0" y="2833947"/>
          <a:ext cx="10515600" cy="1415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/>
            <a:t>скидка - сумма превышения текущей стоимости долгового финансового инструмента над стоимостью его приобретения, реализации или размещения на дату его приобретения, реализации или размещения соответственно;</a:t>
          </a:r>
          <a:endParaRPr lang="en-US" sz="2200" kern="1200"/>
        </a:p>
      </dsp:txBody>
      <dsp:txXfrm>
        <a:off x="0" y="2833947"/>
        <a:ext cx="10515600" cy="1415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DD498-924C-40F6-848B-9E71F8DC21F8}">
      <dsp:nvSpPr>
        <dsp:cNvPr id="0" name=""/>
        <dsp:cNvSpPr/>
      </dsp:nvSpPr>
      <dsp:spPr>
        <a:xfrm>
          <a:off x="1283" y="457661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04631-CD84-4801-AB1C-107E5AFCED75}">
      <dsp:nvSpPr>
        <dsp:cNvPr id="0" name=""/>
        <dsp:cNvSpPr/>
      </dsp:nvSpPr>
      <dsp:spPr>
        <a:xfrm>
          <a:off x="501904" y="933251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Дисконтные облигации размещаются эмитентом по цене ниже их номинальной стоимости и погашаются по номинальной стоимости. В данном случае доходом инвестора по облигации будет являться дисконт – разница между ценой приобретения облигации и номинальной стоимостью облигации, выплачиваемой эмитентом при погашении этой облигации</a:t>
          </a:r>
          <a:endParaRPr lang="en-US" sz="1800" kern="1200"/>
        </a:p>
      </dsp:txBody>
      <dsp:txXfrm>
        <a:off x="585701" y="1017048"/>
        <a:ext cx="4337991" cy="2693452"/>
      </dsp:txXfrm>
    </dsp:sp>
    <dsp:sp modelId="{83E463F6-6B78-4152-A725-0C1D79E033FD}">
      <dsp:nvSpPr>
        <dsp:cNvPr id="0" name=""/>
        <dsp:cNvSpPr/>
      </dsp:nvSpPr>
      <dsp:spPr>
        <a:xfrm>
          <a:off x="5508110" y="457661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7D9CF-3FA5-4B71-B73C-BF5AE8EF1666}">
      <dsp:nvSpPr>
        <dsp:cNvPr id="0" name=""/>
        <dsp:cNvSpPr/>
      </dsp:nvSpPr>
      <dsp:spPr>
        <a:xfrm>
          <a:off x="6008730" y="933251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Процентные облигации размещаются эмитентом, как правило, по номинальной стоимости и погашаются по номинальной стоимости. Доходом по такой облигации будет являться процент, который может быть как постоянным, так и переменным, выплачиваемым как периодически (ежемесячно, ежеквартально, ежегодно и т.д.)</a:t>
          </a:r>
          <a:endParaRPr lang="en-US" sz="1800" kern="1200"/>
        </a:p>
      </dsp:txBody>
      <dsp:txXfrm>
        <a:off x="6092527" y="1017048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7D098-D0FF-4BFD-AB5F-80CA2A490D4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98648-762F-431B-AEDE-2172720A0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99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Доходом по облигации являются процент и (или) дисконт.</a:t>
            </a:r>
          </a:p>
          <a:p>
            <a:endParaRPr lang="ru-RU" dirty="0"/>
          </a:p>
          <a:p>
            <a:r>
              <a:rPr lang="ru-RU" dirty="0"/>
              <a:t>Дисконтные облигации размещаются эмитентом по цене ниже их номинальной стоимости и погашаются по номинальной стоимости. В данном случае доходом инвестора по облигации будет являться дисконт – разница между ценой приобретения облигации и номинальной стоимостью облигации, выплачиваемой эмитентом при погашении этой облигации</a:t>
            </a:r>
          </a:p>
          <a:p>
            <a:endParaRPr lang="ru-RU" dirty="0"/>
          </a:p>
          <a:p>
            <a:r>
              <a:rPr lang="ru-RU" dirty="0"/>
              <a:t>Процентные облигации размещаются эмитентом, как правило, по номинальной стоимости и погашаются по номинальной стоимости. Доходом по такой облигации будет являться процент, который может быть как постоянным, так и переменным, выплачиваемым как периодически (ежемесячно, ежеквартально, ежегодно и т.д.)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98648-762F-431B-AEDE-2172720A0845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9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8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3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4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8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6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2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9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8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1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D2A39-A5D1-12B1-FD37-16B411CA0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" y="4553712"/>
            <a:ext cx="10908792" cy="1069848"/>
          </a:xfrm>
        </p:spPr>
        <p:txBody>
          <a:bodyPr anchor="ctr">
            <a:normAutofit/>
          </a:bodyPr>
          <a:lstStyle/>
          <a:p>
            <a:pPr algn="ctr"/>
            <a:r>
              <a:rPr lang="ru-RU" sz="6000" dirty="0"/>
              <a:t>Финансовые активы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4B9650-CCB6-9D39-187A-950C55576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5678424"/>
            <a:ext cx="10908792" cy="548640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Александр Красильников</a:t>
            </a:r>
          </a:p>
        </p:txBody>
      </p:sp>
      <p:pic>
        <p:nvPicPr>
          <p:cNvPr id="4" name="Picture 3" descr="Синяя и красный дым">
            <a:extLst>
              <a:ext uri="{FF2B5EF4-FFF2-40B4-BE49-F238E27FC236}">
                <a16:creationId xmlns:a16="http://schemas.microsoft.com/office/drawing/2014/main" id="{A8977EE1-26B6-ADB6-CD37-C8CF2C239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67" b="15472"/>
          <a:stretch/>
        </p:blipFill>
        <p:spPr>
          <a:xfrm>
            <a:off x="20" y="10"/>
            <a:ext cx="12191979" cy="4196972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</p:spPr>
      </p:pic>
      <p:pic>
        <p:nvPicPr>
          <p:cNvPr id="6" name="Рисунок 5" descr="Изображение выглядит как шаблон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AA9A1CD7-6E16-37CB-614E-8AFBBD726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6" y="4862973"/>
            <a:ext cx="1249788" cy="1249788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часы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6AF98324-01C6-2A3A-2B36-4EBB35972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178" y="4968805"/>
            <a:ext cx="1285580" cy="11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5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rgbClr val="EB4E4E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4B316-DD80-E589-ABB3-9E0AAF46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r>
              <a:rPr lang="ru-RU" sz="4100">
                <a:solidFill>
                  <a:srgbClr val="FFFFFF"/>
                </a:solidFill>
              </a:rPr>
              <a:t>Оценка финансовых активов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F33BE5-F6A1-3F0E-FD1C-04CEBEE0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644652"/>
            <a:ext cx="5856401" cy="5568696"/>
          </a:xfrm>
        </p:spPr>
        <p:txBody>
          <a:bodyPr anchor="ctr">
            <a:normAutofit/>
          </a:bodyPr>
          <a:lstStyle/>
          <a:p>
            <a:r>
              <a:rPr lang="ru-RU" dirty="0"/>
              <a:t>Первоначальная стоимость торговой дебиторской задолженности (в том числе обеспеченной полученными векселями) принимается равной относящейся к ней сумме выручки от реализации продукции, товаров, выполнения работ, оказания услуг.</a:t>
            </a:r>
          </a:p>
        </p:txBody>
      </p:sp>
    </p:spTree>
    <p:extLst>
      <p:ext uri="{BB962C8B-B14F-4D97-AF65-F5344CB8AC3E}">
        <p14:creationId xmlns:p14="http://schemas.microsoft.com/office/powerpoint/2010/main" val="129194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EB4E4E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4B316-DD80-E589-ABB3-9E0AAF46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5800">
                <a:solidFill>
                  <a:schemeClr val="bg1"/>
                </a:solidFill>
              </a:rPr>
              <a:t>Оценка финансовых активов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F33BE5-F6A1-3F0E-FD1C-04CEBEE0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300"/>
              <a:t>Первоначальная стоимость финансового актива, относящегося к категории "</a:t>
            </a:r>
            <a:r>
              <a:rPr lang="ru-RU" sz="1300" b="1"/>
              <a:t>Финансовые активы, учитываемые по амортизированной стоимост</a:t>
            </a:r>
            <a:r>
              <a:rPr lang="ru-RU" sz="1300"/>
              <a:t>и" (за исключением торговой дебиторской задолженности), принимается равной:</a:t>
            </a:r>
          </a:p>
          <a:p>
            <a:pPr>
              <a:lnSpc>
                <a:spcPct val="100000"/>
              </a:lnSpc>
            </a:pPr>
            <a:r>
              <a:rPr lang="ru-RU" sz="1300"/>
              <a:t>при приобретении - стоимости приобретения финансового актива, увеличенной на сумму операционных затрат;</a:t>
            </a:r>
          </a:p>
          <a:p>
            <a:pPr>
              <a:lnSpc>
                <a:spcPct val="100000"/>
              </a:lnSpc>
            </a:pPr>
            <a:r>
              <a:rPr lang="ru-RU" sz="1300"/>
              <a:t>при внесении собственником имущества (учредителями, участниками) в счет вклада в уставный капитал организации - стоимости финансового актива, определенной на основании заключения и отчета об оценке, составленных исполнителем оценки, с которым организацией заключен договор на оказание соответствующих услуг, или акта о внутренней оценке (в случае проведения оценки организацией самостоятельно), увеличенной на сумму операционных затрат;</a:t>
            </a:r>
          </a:p>
          <a:p>
            <a:pPr>
              <a:lnSpc>
                <a:spcPct val="100000"/>
              </a:lnSpc>
            </a:pPr>
            <a:r>
              <a:rPr lang="ru-RU" sz="1300"/>
              <a:t>при безвозмездном получении - справедливой стоимости безвозмездно полученного финансового актива на дату принятия его к бухгалтерскому учету, увеличенной на сумму операционных затрат, а при невозможности достоверного ее определения - стоимости, по которой этот финансовый актив числился в бухгалтерском учете передающей стороны на дату передачи, увеличенной на сумму операционных затрат;</a:t>
            </a:r>
          </a:p>
          <a:p>
            <a:pPr>
              <a:lnSpc>
                <a:spcPct val="100000"/>
              </a:lnSpc>
            </a:pPr>
            <a:r>
              <a:rPr lang="ru-RU" sz="1300"/>
              <a:t>при получении финансового актива по договору, предусматривающему исполнение обязательств векселями третьих лиц, - сумме дебиторской задолженности покупателя, заказчика, погашенной векселем, увеличенной на сумму операционных затрат;</a:t>
            </a:r>
          </a:p>
          <a:p>
            <a:pPr>
              <a:lnSpc>
                <a:spcPct val="100000"/>
              </a:lnSpc>
            </a:pPr>
            <a:r>
              <a:rPr lang="ru-RU" sz="1300"/>
              <a:t>при выдаче займа, не обеспеченного облигациями, векселями, - сумме выданного займа, увеличенной на сумму операционных затрат.</a:t>
            </a:r>
          </a:p>
        </p:txBody>
      </p:sp>
    </p:spTree>
    <p:extLst>
      <p:ext uri="{BB962C8B-B14F-4D97-AF65-F5344CB8AC3E}">
        <p14:creationId xmlns:p14="http://schemas.microsoft.com/office/powerpoint/2010/main" val="108632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1EB85-4896-AF02-F6B3-D665EDE8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Некоторые определения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D2C286A-4097-B7B7-6E9C-BF00CE18BF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359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73407-FEF5-B7C6-3724-231FC2320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6100"/>
              <a:t>Оценка финансовых активов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D27AB7-68AD-3B8B-A801-9CB3DD4B3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ru-RU" dirty="0"/>
              <a:t>Первоначальная стоимость финансового актива, относящегося к категории "Финансовые активы, учитываемые по </a:t>
            </a:r>
            <a:r>
              <a:rPr lang="ru-RU" b="1" dirty="0"/>
              <a:t>справедливой стоимости</a:t>
            </a:r>
            <a:r>
              <a:rPr lang="ru-RU" dirty="0"/>
              <a:t>" (за исключением производных финансовых инструментов), при приобретении принимается равной стоимости его приобретения</a:t>
            </a:r>
          </a:p>
        </p:txBody>
      </p:sp>
    </p:spTree>
    <p:extLst>
      <p:ext uri="{BB962C8B-B14F-4D97-AF65-F5344CB8AC3E}">
        <p14:creationId xmlns:p14="http://schemas.microsoft.com/office/powerpoint/2010/main" val="1180745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EB4E4E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7EAD2-FFF2-4406-F1A0-358530D3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300" b="0" i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Последующая оценка финансовых активов</a:t>
            </a:r>
            <a:endParaRPr lang="ru-RU" sz="430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A8B228-203C-0806-9D0E-BC403D582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ru-RU" b="0" i="0">
                <a:effectLst/>
                <a:latin typeface="Times New Roman" panose="02020603050405020304" pitchFamily="18" charset="0"/>
              </a:rPr>
              <a:t>финансовый актив, относящийся к категории "Финансовые активы, учитываемые по амортизированной стоимости", оценивается по амортизированной стоимости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795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79BF2-53E7-BBC4-47C2-9D36D3B1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Изменение амортизируемой стоимости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A4C769-ABAE-2E8C-0779-E921A87FA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начисленного процента (дисконта) за каждый отчетный и при прекращении признания финансового актива, а также равномерного в течение периода удержания финансового актива ежемесячного погашения включенных в его первоначальную стоимость скидок, отражаемой по дебету счетов 06 "Долгосрочные финансовые вложения", 58 "Краткосрочные финансовые вложения", 62 "Расчеты с покупателями и заказчиками" и кредиту счетов 90 "Доходы и расходы по текущей деятельности" (субсчет 90-1 "Выручка от реализации продукции, товаров, работ, услуг") (в случае, если организация является микрофинансовой), 91 "Прочие доходы и расходы" (субсчет 91-1 "Прочие доходы");</a:t>
            </a:r>
          </a:p>
          <a:p>
            <a:pPr algn="just"/>
            <a:r>
              <a:rPr lang="ru-RU" dirty="0"/>
              <a:t>равномерного в течение периода удержания финансового актива ежемесячного погашения операционных затрат, премий, отражаемой по дебету счета 91 "Прочие доходы и расходы" (субсчет 91-4 "Прочие расходы") и кредиту счетов 06 "Долгосрочные финансовые вложения", 58 "Краткосрочные финансовые вложения";</a:t>
            </a:r>
          </a:p>
          <a:p>
            <a:pPr algn="just"/>
            <a:r>
              <a:rPr lang="ru-RU" dirty="0"/>
              <a:t>поступления денежных средств от эмитента или обязанного лица в счет погашения основного долга, процента (дисконта), отражаемой по дебету счетов 51 "Расчетные счета", 52 "Валютные счета" и других счетов и кредиту счетов 06 "Долгосрочные финансовые вложения", 58 "Краткосрочные финансовые вложения", 62 "Расчеты с покупателями и заказчиками";</a:t>
            </a:r>
          </a:p>
          <a:p>
            <a:pPr algn="just"/>
            <a:r>
              <a:rPr lang="ru-RU" dirty="0"/>
              <a:t>обесценения, определяемой и отражаемой в бухгалтерском учете в порядке, установленном пунктом 16 настоящего Национального стандарта бухгалтерского учета и отчетности.</a:t>
            </a:r>
          </a:p>
        </p:txBody>
      </p:sp>
    </p:spTree>
    <p:extLst>
      <p:ext uri="{BB962C8B-B14F-4D97-AF65-F5344CB8AC3E}">
        <p14:creationId xmlns:p14="http://schemas.microsoft.com/office/powerpoint/2010/main" val="2090964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01829-A59E-1FB8-4853-060CA4C4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5100"/>
              <a:t>Обесценение финансовых активов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95B273-049B-1030-BD06-E78EC1181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0" i="0">
                <a:effectLst/>
                <a:latin typeface="Times New Roman" panose="02020603050405020304" pitchFamily="18" charset="0"/>
              </a:rPr>
              <a:t>Организация вправе на </a:t>
            </a:r>
            <a:r>
              <a:rPr lang="ru-RU" b="1" i="0">
                <a:effectLst/>
                <a:latin typeface="Times New Roman" panose="02020603050405020304" pitchFamily="18" charset="0"/>
              </a:rPr>
              <a:t>основании решения </a:t>
            </a:r>
            <a:r>
              <a:rPr lang="ru-RU" b="0" i="0">
                <a:effectLst/>
                <a:latin typeface="Times New Roman" panose="02020603050405020304" pitchFamily="18" charset="0"/>
              </a:rPr>
              <a:t>руководителя организации отражать в бухгалтерском учете на отчетную дату сумму обесценения финансового актива (группы финансовых активов), учитываемого (учитываемой) </a:t>
            </a:r>
            <a:r>
              <a:rPr lang="ru-RU" b="1" i="0">
                <a:effectLst/>
                <a:latin typeface="Times New Roman" panose="02020603050405020304" pitchFamily="18" charset="0"/>
              </a:rPr>
              <a:t>по амортизированной стоимости</a:t>
            </a:r>
            <a:r>
              <a:rPr lang="ru-RU" b="0" i="0">
                <a:effectLst/>
                <a:latin typeface="Times New Roman" panose="02020603050405020304" pitchFamily="18" charset="0"/>
              </a:rPr>
              <a:t> (за исключением торговой дебиторской задолженности) (далее для целей настоящего пункта - финансовый актив) при наличии </a:t>
            </a:r>
            <a:r>
              <a:rPr lang="ru-RU" b="1" i="0">
                <a:effectLst/>
                <a:latin typeface="Times New Roman" panose="02020603050405020304" pitchFamily="18" charset="0"/>
              </a:rPr>
              <a:t>документального</a:t>
            </a:r>
            <a:r>
              <a:rPr lang="ru-RU" b="0" i="0">
                <a:effectLst/>
                <a:latin typeface="Times New Roman" panose="02020603050405020304" pitchFamily="18" charset="0"/>
              </a:rPr>
              <a:t> подтверждения признаков обесценения финансового актива и возможности достоверного определения суммы его обесценения.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59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EB4E4E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12B7F3-F9E8-7288-B404-8019F4CD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ru-RU" sz="6800">
                <a:solidFill>
                  <a:schemeClr val="bg1"/>
                </a:solidFill>
              </a:rPr>
              <a:t>Признаки обесценения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7D6364-CA62-4A5C-7A1F-07325E865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0" i="0">
                <a:effectLst/>
                <a:latin typeface="Times New Roman" panose="02020603050405020304" pitchFamily="18" charset="0"/>
              </a:rPr>
              <a:t>значительные финансовые затруднения эмитента финансового инструмента или обязанного лица;</a:t>
            </a:r>
          </a:p>
          <a:p>
            <a:pPr>
              <a:lnSpc>
                <a:spcPct val="100000"/>
              </a:lnSpc>
            </a:pPr>
            <a:r>
              <a:rPr lang="ru-RU" sz="2400" b="0" i="0">
                <a:effectLst/>
                <a:latin typeface="Times New Roman" panose="02020603050405020304" pitchFamily="18" charset="0"/>
              </a:rPr>
              <a:t>исчезновение активного рынка для финансового актива в результате финансовых затруднений;</a:t>
            </a:r>
          </a:p>
          <a:p>
            <a:pPr>
              <a:lnSpc>
                <a:spcPct val="100000"/>
              </a:lnSpc>
            </a:pPr>
            <a:r>
              <a:rPr lang="ru-RU" sz="2400" b="0" i="0">
                <a:effectLst/>
                <a:latin typeface="Times New Roman" panose="02020603050405020304" pitchFamily="18" charset="0"/>
              </a:rPr>
              <a:t>банкротство эмитента финансового инструмента или обязанного лица становится высоковероятным;</a:t>
            </a:r>
          </a:p>
          <a:p>
            <a:pPr>
              <a:lnSpc>
                <a:spcPct val="100000"/>
              </a:lnSpc>
            </a:pPr>
            <a:r>
              <a:rPr lang="ru-RU" sz="2400" b="0" i="0">
                <a:effectLst/>
                <a:latin typeface="Times New Roman" panose="02020603050405020304" pitchFamily="18" charset="0"/>
              </a:rPr>
              <a:t>иные признаки, свидетельствующие о снижении суммы расчетных будущих денежных потоков от использования финансового актива.</a:t>
            </a:r>
          </a:p>
          <a:p>
            <a:pPr>
              <a:lnSpc>
                <a:spcPct val="100000"/>
              </a:lnSpc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310807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53B1A-6F67-9486-0DF7-3B4D7B588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200" b="0" i="0">
                <a:effectLst/>
                <a:latin typeface="Times New Roman" panose="02020603050405020304" pitchFamily="18" charset="0"/>
              </a:rPr>
              <a:t>Последующая оценка финансовых активов</a:t>
            </a:r>
            <a:endParaRPr lang="ru-RU" sz="420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41275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78110A-7E5E-1035-104B-0C41FA522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anchor="ctr">
            <a:normAutofit/>
          </a:bodyPr>
          <a:lstStyle/>
          <a:p>
            <a:r>
              <a:rPr lang="ru-RU" dirty="0"/>
              <a:t>финансовый актив, относящийся к категории "Финансовые активы, учитываемые по справедливой стоимости", оценивается по справедливой стоимости, </a:t>
            </a:r>
            <a:r>
              <a:rPr lang="ru-RU" b="1" dirty="0"/>
              <a:t>а при невозможности достоверного ее определения </a:t>
            </a:r>
            <a:r>
              <a:rPr lang="ru-RU" dirty="0"/>
              <a:t>на дату проведения оценки - по последней достоверной оценке справедливой стоимости или первоначальной стоимости</a:t>
            </a:r>
          </a:p>
        </p:txBody>
      </p:sp>
    </p:spTree>
    <p:extLst>
      <p:ext uri="{BB962C8B-B14F-4D97-AF65-F5344CB8AC3E}">
        <p14:creationId xmlns:p14="http://schemas.microsoft.com/office/powerpoint/2010/main" val="2781135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83142-1721-1E07-AF1A-51483132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/>
              <a:t>Проводки по изменению справедливой стоимости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3EE4CC-571B-22F5-E234-8D31F884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b="0" i="0">
                <a:effectLst/>
                <a:latin typeface="Times New Roman" panose="02020603050405020304" pitchFamily="18" charset="0"/>
              </a:rPr>
              <a:t>Сумма увеличения справедливой стоимости финансового актива, относящегося к этой категории (за исключением финансовых активов, являющихся объектами или инструментами хеджирования в рамках отношений хеджирования), отражается по дебету счетов 06 "Долгосрочные финансовые вложения", 58 "Краткосрочные финансовые вложения" и других счетов и кредиту счетов 90 "Доходы и расходы по текущей деятельности" (субсчет 90-7 "Прочие доходы по текущей деятельности"), 91 "Прочие доходы и расходы" (субсчет 91-1 "Прочие доходы"). </a:t>
            </a:r>
          </a:p>
          <a:p>
            <a:pPr>
              <a:lnSpc>
                <a:spcPct val="100000"/>
              </a:lnSpc>
            </a:pPr>
            <a:r>
              <a:rPr lang="ru-RU" sz="1500" b="0" i="0">
                <a:effectLst/>
                <a:latin typeface="Times New Roman" panose="02020603050405020304" pitchFamily="18" charset="0"/>
              </a:rPr>
              <a:t>Сумма уменьшения справедливой стоимости финансового актива, относящегося к этой категории (за исключением финансовых активов, являющихся объектами или инструментами хеджирования в рамках отношений хеджирования), отражается по дебету счетов 90 "Доходы и расходы по текущей деятельности" (субсчет 90-10 "Прочие расходы по текущей деятельности"), 91 "Прочие доходы и расходы" (субсчет 91-4 "Прочие расходы") и кредиту счетов 06 "Долгосрочные финансовые вложения", 58 "Краткосрочные финансовые вложения" и других счетов.</a:t>
            </a:r>
          </a:p>
          <a:p>
            <a:pPr>
              <a:lnSpc>
                <a:spcPct val="100000"/>
              </a:lnSpc>
            </a:pPr>
            <a:r>
              <a:rPr lang="ru-RU" sz="1500" b="0" i="0">
                <a:effectLst/>
                <a:latin typeface="Times New Roman" panose="02020603050405020304" pitchFamily="18" charset="0"/>
              </a:rPr>
              <a:t>Сумма денежных средств, поступивших от эмитента или обязанного лица в счет погашения основного долга, процента (дисконта), отражается по дебету счетов 51 "Расчетные счета", 52 "Валютные счета" и других счетов и кредиту счетов 06 "Долгосрочные финансовые вложения", 58 "Краткосрочные финансовые вложения" и других счетов.</a:t>
            </a:r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130224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D283D-7A08-D52B-9C08-EAF584F8F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 b="0" i="0">
                <a:effectLst/>
                <a:latin typeface="Times New Roman" panose="02020603050405020304" pitchFamily="18" charset="0"/>
              </a:rPr>
              <a:t>Национальный стандарт бухгалтерского учета и отчетности "Финансовые инструменты"</a:t>
            </a:r>
            <a:endParaRPr lang="ru-RU" sz="41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2E5027-FE07-0905-5F27-0DA86DA0F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</a:rPr>
              <a:t>Постановление Министерства финансов Республики Беларусь от 22.12.2018 N 74 "Об утверждении Национального стандарта бухгалтерского учета и отчетности "Финансовые инструменты", внесении изменений и дополнений в некоторые постановления Министерства финансов Республики Беларусь и признании утратившим силу постановления Министерства финансов Республики Беларусь от 22 декабря 2006 г. N 164"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926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EB4E4E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18C7D4-EDCC-F89F-A9FC-A2D677A2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800">
                <a:solidFill>
                  <a:schemeClr val="bg1"/>
                </a:solidFill>
              </a:rPr>
              <a:t>Упрощение практического характера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07E66C-66FE-726D-C467-A846D5694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ru-RU" b="0" i="0">
                <a:effectLst/>
                <a:latin typeface="Times New Roman" panose="02020603050405020304" pitchFamily="18" charset="0"/>
              </a:rPr>
              <a:t>Справедливая стоимость финансового инструмента определяется на основании его рыночной цены, рассчитываемой в порядке, установленном законодательством, а при ее отсутствии - с использованием методов, обеспечивающих надежность оценки справедливой стоимости этого финансового инструмента.</a:t>
            </a:r>
          </a:p>
          <a:p>
            <a:r>
              <a:rPr lang="ru-RU" b="0" i="0">
                <a:effectLst/>
                <a:latin typeface="Times New Roman" panose="02020603050405020304" pitchFamily="18" charset="0"/>
              </a:rPr>
              <a:t>Справедливая стоимость долгового финансового инструмента </a:t>
            </a:r>
            <a:r>
              <a:rPr lang="ru-RU" b="1" i="0">
                <a:effectLst/>
                <a:latin typeface="Times New Roman" panose="02020603050405020304" pitchFamily="18" charset="0"/>
              </a:rPr>
              <a:t>может приниматься равной его текущей стоимости</a:t>
            </a:r>
            <a:r>
              <a:rPr lang="ru-RU" b="0" i="0"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5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26ECF-5CDF-961C-6642-A34E4E43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5600"/>
              <a:t>Определение рыночной цены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85049-9847-3F49-86C8-2CA769E97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600" b="0" i="0">
                <a:effectLst/>
                <a:latin typeface="Times New Roman" panose="02020603050405020304" pitchFamily="18" charset="0"/>
              </a:rPr>
              <a:t>Рыночная цена рассчитывается как средневзвешенная цена (курс) одной ценной бумаги по совершенным в течение последних 60 торговых дней, включая дату расчета, сделкам с ценными бумагами этого выпуска, расчеты по которым осуществляются в белорусских рублях в торговой системе ОАО "Белорусская валютно-фондовая биржа" в режимах торгов "Простой аукцион" и "Непрерывный двойной аукцион", в торговой системе иного организатора торговли ценными бумагами во всех режимах торгов. При этом, если в течение последних 60 торговых дней было совершено менее 10 сделок, рыночная цена по таким ценным бумагам не рассчитывается</a:t>
            </a:r>
            <a:endParaRPr lang="ru-RU" sz="2600"/>
          </a:p>
        </p:txBody>
      </p:sp>
    </p:spTree>
    <p:extLst>
      <p:ext uri="{BB962C8B-B14F-4D97-AF65-F5344CB8AC3E}">
        <p14:creationId xmlns:p14="http://schemas.microsoft.com/office/powerpoint/2010/main" val="2956845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EB4E4E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DB7A3-0C07-A48B-110F-84AE401D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300" b="0" i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Текущая стоимость процентных облигаций рассчитывается по формуле</a:t>
            </a:r>
            <a:endParaRPr lang="ru-RU" sz="430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8970A0-4EC2-D4A6-F5B8-82C8224B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</a:rPr>
              <a:t>С = Нп +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где</a:t>
            </a:r>
          </a:p>
          <a:p>
            <a:r>
              <a:rPr lang="ru-RU" b="0" i="0" dirty="0">
                <a:effectLst/>
                <a:latin typeface="Times New Roman" panose="02020603050405020304" pitchFamily="18" charset="0"/>
              </a:rPr>
              <a:t>С - текущая стоимость процентных облигаций;</a:t>
            </a:r>
          </a:p>
          <a:p>
            <a:r>
              <a:rPr lang="ru-RU" b="0" i="0" dirty="0">
                <a:effectLst/>
                <a:latin typeface="Times New Roman" panose="02020603050405020304" pitchFamily="18" charset="0"/>
              </a:rPr>
              <a:t>Нп - номинальная стоимость процентной облигации;</a:t>
            </a:r>
          </a:p>
          <a:p>
            <a:r>
              <a:rPr lang="ru-RU" b="0" i="0" dirty="0" err="1">
                <a:effectLst/>
                <a:latin typeface="Times New Roman" panose="02020603050405020304" pitchFamily="18" charset="0"/>
              </a:rPr>
              <a:t>Дн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- накопленный доход.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344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8F4FA-BBF2-2800-A47D-C79B637B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Накопленный доход рассчитывается по формуле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8E0EF1-D50B-189B-1CD4-181FA55586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31" y="2047359"/>
            <a:ext cx="4595258" cy="90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A3F7A7-05EB-2909-347A-F45589B1EB16}"/>
              </a:ext>
            </a:extLst>
          </p:cNvPr>
          <p:cNvSpPr txBox="1"/>
          <p:nvPr/>
        </p:nvSpPr>
        <p:spPr>
          <a:xfrm>
            <a:off x="1065125" y="3164681"/>
            <a:ext cx="10199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где: </a:t>
            </a:r>
            <a:r>
              <a:rPr lang="ru-RU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Дн</a:t>
            </a:r>
            <a:r>
              <a:rPr lang="ru-RU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- накопленный доход;</a:t>
            </a:r>
          </a:p>
          <a:p>
            <a:pPr algn="just"/>
            <a:r>
              <a:rPr lang="ru-RU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Нп - номинальная стоимость процентной облигации;</a:t>
            </a:r>
          </a:p>
          <a:p>
            <a:pPr algn="just"/>
            <a:r>
              <a:rPr lang="ru-RU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Пд</a:t>
            </a:r>
            <a:r>
              <a:rPr lang="ru-RU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- ставка дохода (в процентах годовых), установленная эмитентом;</a:t>
            </a:r>
          </a:p>
          <a:p>
            <a:pPr algn="just"/>
            <a:r>
              <a:rPr lang="ru-RU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Т - период начисления дохода (дней). Период начисления дохода определяется с даты начала размещения по дату расчета текущей стоимости (для процентных облигаций, по которым доход выплачивается единовременно при их погашении) или с даты выплаты последнего процентного дохода по дату расчета текущей стоимости облигаций (для процентных облигаций, по которым доход выплачивается периодически);</a:t>
            </a:r>
          </a:p>
          <a:p>
            <a:pPr algn="just"/>
            <a:r>
              <a:rPr lang="ru-RU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Т365 - количество дней периода начисления дохода, приходящееся на календарный год, состоящий из 365 дней;</a:t>
            </a:r>
          </a:p>
          <a:p>
            <a:pPr algn="just"/>
            <a:r>
              <a:rPr lang="ru-RU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Т366 - количество дней периода начисления дохода, приходящееся на календарный год, состоящий из 366 дней.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912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6E59B-3D95-4466-093C-A2359E92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/>
              <a:t>Курсовые разницы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7B356-67C7-7D20-4613-EE0FAF7B8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0" i="0">
                <a:effectLst/>
                <a:latin typeface="Times New Roman" panose="02020603050405020304" pitchFamily="18" charset="0"/>
              </a:rPr>
              <a:t>Возникающие при пересчете в белорусские рубли выраженной в иностранной валюте или в белорусских рублях в сумме, эквивалентной определенной сумме в иностранной валюте, стоимости финансового инструмента по официальному курсу белорусского рубля по отношению к соответствующей иностранной валюте, устанавливаемому Национальным банком Республики Беларусь, изменения в учетной оценке финансового инструмента </a:t>
            </a:r>
            <a:r>
              <a:rPr lang="ru-RU" b="1" i="0">
                <a:effectLst/>
                <a:latin typeface="Times New Roman" panose="02020603050405020304" pitchFamily="18" charset="0"/>
              </a:rPr>
              <a:t>не являются изменениями его амортизированной или справедливой стоимости.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593809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EB4E4E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828DB-422A-CC5C-DEE1-91510746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300" b="0" i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Прекращение признания финансовых активов</a:t>
            </a:r>
            <a:endParaRPr lang="ru-RU" sz="430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F5EF0-DB69-8F4E-8F6B-A920E51C4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b="0" i="0">
                <a:effectLst/>
                <a:latin typeface="Times New Roman" panose="02020603050405020304" pitchFamily="18" charset="0"/>
              </a:rPr>
              <a:t>Признание финансового актива (за исключением финансовых активов, являющихся объектами или инструментами хеджирования в рамках отношений хеджирования, а также ценных бумаг, переданных в качестве обеспечения по сделке РЕПО) прекращается при </a:t>
            </a:r>
            <a:r>
              <a:rPr lang="ru-RU" sz="2200" b="1" i="0">
                <a:effectLst/>
                <a:latin typeface="Times New Roman" panose="02020603050405020304" pitchFamily="18" charset="0"/>
              </a:rPr>
              <a:t>истечении срока действия прав организации на получение будущих денежных потоков </a:t>
            </a:r>
            <a:r>
              <a:rPr lang="ru-RU" sz="2200" b="0" i="0">
                <a:effectLst/>
                <a:latin typeface="Times New Roman" panose="02020603050405020304" pitchFamily="18" charset="0"/>
              </a:rPr>
              <a:t>от использования финансового актива или передачи финансового актива другому лицу.</a:t>
            </a:r>
          </a:p>
          <a:p>
            <a:pPr>
              <a:lnSpc>
                <a:spcPct val="100000"/>
              </a:lnSpc>
            </a:pPr>
            <a:r>
              <a:rPr lang="ru-RU" sz="2200" b="0" i="0">
                <a:effectLst/>
                <a:latin typeface="Times New Roman" panose="02020603050405020304" pitchFamily="18" charset="0"/>
              </a:rPr>
              <a:t>При </a:t>
            </a:r>
            <a:r>
              <a:rPr lang="ru-RU" sz="2200" b="1" i="0">
                <a:effectLst/>
                <a:latin typeface="Times New Roman" panose="02020603050405020304" pitchFamily="18" charset="0"/>
              </a:rPr>
              <a:t>замене</a:t>
            </a:r>
            <a:r>
              <a:rPr lang="ru-RU" sz="2200" b="0" i="0">
                <a:effectLst/>
                <a:latin typeface="Times New Roman" panose="02020603050405020304" pitchFamily="18" charset="0"/>
              </a:rPr>
              <a:t> одного финансового актива на другой </a:t>
            </a:r>
            <a:r>
              <a:rPr lang="ru-RU" sz="2200" b="1" i="0">
                <a:effectLst/>
                <a:latin typeface="Times New Roman" panose="02020603050405020304" pitchFamily="18" charset="0"/>
              </a:rPr>
              <a:t>с существенно отличающимися условиями </a:t>
            </a:r>
            <a:r>
              <a:rPr lang="ru-RU" sz="2200" b="0" i="0">
                <a:effectLst/>
                <a:latin typeface="Times New Roman" panose="02020603050405020304" pitchFamily="18" charset="0"/>
              </a:rPr>
              <a:t>либо существенном изменении условий имеющегося финансового актива в бухгалтерском учете отражается погашение первоначального финансового актива и признание нового финансового актива.</a:t>
            </a:r>
          </a:p>
          <a:p>
            <a:pPr>
              <a:lnSpc>
                <a:spcPct val="100000"/>
              </a:lnSpc>
            </a:pPr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3092144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6A132-4AEE-2220-E308-0FA12344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/>
              <a:t>Особенности бухгалтерского учета хозяйственных операций по сделкам РЕПО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5DA04-D737-4CD8-252A-2D8F87DF8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>
                <a:effectLst/>
                <a:latin typeface="Times New Roman" panose="02020603050405020304" pitchFamily="18" charset="0"/>
              </a:rPr>
              <a:t>Сумма предоставленного продавцу займа, обеспеченного ценными бумагами по сделке РЕПО, отражается покупателем по дебету счетов 06 "Долгосрочные финансовые вложения", 58 "Краткосрочные финансовые вложения" и кредиту счетов 51 "Расчетные счета", 52 "Валютные счета" и других счетов. Стоимость ценных бумаг, полученных в качестве обеспечения по сделке РЕПО, отражается покупателем по дебету забалансового счета 008 "Обеспечения обязательств полученные".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208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D14AF-B3F3-F376-25FD-F77C4D01F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/>
              <a:t>Последующая оценка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0AC53A-A96C-7D8F-1F76-151FDAC98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0" i="0">
                <a:effectLst/>
                <a:latin typeface="Times New Roman" panose="02020603050405020304" pitchFamily="18" charset="0"/>
              </a:rPr>
              <a:t>Сумма изменения стоимости предоставленного займа отражается в бухгалтерском учете покупателя в порядке, установленном подпунктом 15.1 НСБУ 74.</a:t>
            </a:r>
          </a:p>
          <a:p>
            <a:pPr>
              <a:lnSpc>
                <a:spcPct val="100000"/>
              </a:lnSpc>
            </a:pPr>
            <a:r>
              <a:rPr lang="ru-RU" sz="1800" b="0" i="0">
                <a:effectLst/>
                <a:latin typeface="Times New Roman" panose="02020603050405020304" pitchFamily="18" charset="0"/>
              </a:rPr>
              <a:t>Сумма поступивших от эмитента процентов по ценным бумагам, полученным в качестве обеспечения по сделке РЕПО, отражается покупателем по дебету счетов 51 "Расчетные счета", 52 "Валютные счета" и других счетов и кредиту счета 76 "Расчеты с разными дебиторами и кредиторами". </a:t>
            </a:r>
          </a:p>
          <a:p>
            <a:pPr>
              <a:lnSpc>
                <a:spcPct val="100000"/>
              </a:lnSpc>
            </a:pPr>
            <a:r>
              <a:rPr lang="ru-RU" sz="1800" b="0" i="0">
                <a:effectLst/>
                <a:latin typeface="Times New Roman" panose="02020603050405020304" pitchFamily="18" charset="0"/>
              </a:rPr>
              <a:t>Уменьшение суммы предоставленного займа на суммы процентов в соответствии с условиями сделки РЕПО отражается покупателем по дебету счета 76 "Расчеты с разными дебиторами и кредиторами" и кредиту счетов 06 "Долгосрочные финансовые вложения", 58 "Краткосрочные финансовые вложения". </a:t>
            </a:r>
          </a:p>
          <a:p>
            <a:pPr>
              <a:lnSpc>
                <a:spcPct val="100000"/>
              </a:lnSpc>
            </a:pPr>
            <a:r>
              <a:rPr lang="ru-RU" sz="1800" b="0" i="0">
                <a:effectLst/>
                <a:latin typeface="Times New Roman" panose="02020603050405020304" pitchFamily="18" charset="0"/>
              </a:rPr>
              <a:t>Сумма перечисленных продавцу процентов по ценным бумагам, переданным в качестве обеспечения по сделке РЕПО, отражается покупателем по дебету счета 76 "Расчеты с разными дебиторами и кредиторами" и кредиту счетов 51 "Расчетные счета", 52 "Валютные счета" и других счетов.</a:t>
            </a:r>
          </a:p>
        </p:txBody>
      </p:sp>
    </p:spTree>
    <p:extLst>
      <p:ext uri="{BB962C8B-B14F-4D97-AF65-F5344CB8AC3E}">
        <p14:creationId xmlns:p14="http://schemas.microsoft.com/office/powerpoint/2010/main" val="936048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CBDDE-712B-CABA-FAA0-AAA810010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/>
              <a:t>Прекращение сделки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448E83-6037-0E0F-5C83-02AB447A4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b="0" i="0">
                <a:effectLst/>
                <a:latin typeface="Times New Roman" panose="02020603050405020304" pitchFamily="18" charset="0"/>
              </a:rPr>
              <a:t>При выполнении условий второй части сделки РЕПО по обратной реализации (выкупу) ценных бумаг, полученных в качестве обеспечения по сделке РЕПО, покупатель прекращает признание финансового актива в порядке, установленном пунктами 23 - 24 НСБУ 74. </a:t>
            </a:r>
          </a:p>
          <a:p>
            <a:pPr>
              <a:lnSpc>
                <a:spcPct val="100000"/>
              </a:lnSpc>
            </a:pPr>
            <a:r>
              <a:rPr lang="ru-RU" sz="2200" b="0" i="0">
                <a:effectLst/>
                <a:latin typeface="Times New Roman" panose="02020603050405020304" pitchFamily="18" charset="0"/>
              </a:rPr>
              <a:t>Стоимость ценных бумаг, полученных в обеспечение по сделке РЕПО, отражается по кредиту забалансового счета 008 "Обеспечения обязательств полученные".</a:t>
            </a:r>
          </a:p>
          <a:p>
            <a:pPr>
              <a:lnSpc>
                <a:spcPct val="100000"/>
              </a:lnSpc>
            </a:pPr>
            <a:r>
              <a:rPr lang="ru-RU" sz="2200" b="0" i="0">
                <a:effectLst/>
                <a:latin typeface="Times New Roman" panose="02020603050405020304" pitchFamily="18" charset="0"/>
              </a:rPr>
              <a:t>При невыполнении условий второй части сделки РЕПО по обратной реализации (выкупу) ценных бумаг, полученных в качестве обеспечения по первой части сделке РЕПО, в бухгалтерском учете покупателя отражается приобретение этих ценных бумаг в порядке, установленном НСБУ 74</a:t>
            </a:r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545018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EB4E4E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74F6B-1E35-0090-F40E-8DF5B561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>
                <a:solidFill>
                  <a:schemeClr val="bg1"/>
                </a:solidFill>
              </a:rPr>
              <a:t>Доходы в налоговом учете для финансовых активов, учитываемых по амортизированной стоимости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59149F-146F-A98E-C40D-D301B12B5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0" i="0">
                <a:effectLst/>
                <a:latin typeface="Times New Roman" panose="02020603050405020304" pitchFamily="18" charset="0"/>
              </a:rPr>
              <a:t>доходы определяются исходя из:</a:t>
            </a:r>
          </a:p>
          <a:p>
            <a:pPr>
              <a:lnSpc>
                <a:spcPct val="100000"/>
              </a:lnSpc>
            </a:pPr>
            <a:r>
              <a:rPr lang="ru-RU" b="0" i="0">
                <a:effectLst/>
                <a:latin typeface="Times New Roman" panose="02020603050405020304" pitchFamily="18" charset="0"/>
              </a:rPr>
              <a:t>цены реализации или погашения ценных бумаг - в отчетном периоде, в котором ценные бумаги были реализованы или погашены;</a:t>
            </a:r>
          </a:p>
          <a:p>
            <a:pPr>
              <a:lnSpc>
                <a:spcPct val="100000"/>
              </a:lnSpc>
            </a:pPr>
            <a:r>
              <a:rPr lang="ru-RU" b="0" i="0">
                <a:effectLst/>
                <a:latin typeface="Times New Roman" panose="02020603050405020304" pitchFamily="18" charset="0"/>
              </a:rPr>
              <a:t>доходов от оценки финансовых инструментов по амортизированной стоимости (за исключением суммы восстановления обесценения)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6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2DE4C0-EE12-4CAC-98CF-A8934931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9CF03F-5E6E-4B23-89A5-81548BA4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EB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FEF66-21CC-4F2E-E5B6-397B849C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ru-RU" sz="6700"/>
              <a:t>Налоговый учет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2F5FEA-40B2-6658-F07E-17CA6773C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ru-RU" b="1" i="0">
                <a:effectLst/>
                <a:latin typeface="Times New Roman" panose="02020603050405020304" pitchFamily="18" charset="0"/>
              </a:rPr>
              <a:t>Статья 179. Особенности определения валовой прибыли от операций с ценными бумагами</a:t>
            </a:r>
            <a:endParaRPr lang="ru-RU" dirty="0"/>
          </a:p>
        </p:txBody>
      </p:sp>
      <p:pic>
        <p:nvPicPr>
          <p:cNvPr id="5" name="Picture 4" descr="Угловой снимок пера на графике">
            <a:extLst>
              <a:ext uri="{FF2B5EF4-FFF2-40B4-BE49-F238E27FC236}">
                <a16:creationId xmlns:a16="http://schemas.microsoft.com/office/drawing/2014/main" id="{78F0C52E-B0E4-33CF-02FC-FD925E4B4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0" r="49006" b="-1"/>
          <a:stretch/>
        </p:blipFill>
        <p:spPr>
          <a:xfrm>
            <a:off x="20" y="10"/>
            <a:ext cx="4053550" cy="6857989"/>
          </a:xfrm>
          <a:custGeom>
            <a:avLst/>
            <a:gdLst/>
            <a:ahLst/>
            <a:cxnLst/>
            <a:rect l="l" t="t" r="r" b="b"/>
            <a:pathLst>
              <a:path w="4053570" h="6857999">
                <a:moveTo>
                  <a:pt x="0" y="0"/>
                </a:moveTo>
                <a:lnTo>
                  <a:pt x="4022851" y="0"/>
                </a:lnTo>
                <a:lnTo>
                  <a:pt x="4023684" y="7069"/>
                </a:lnTo>
                <a:cubicBezTo>
                  <a:pt x="4038634" y="90834"/>
                  <a:pt x="4036100" y="175741"/>
                  <a:pt x="4040154" y="260014"/>
                </a:cubicBezTo>
                <a:cubicBezTo>
                  <a:pt x="4044969" y="363071"/>
                  <a:pt x="4038888" y="466508"/>
                  <a:pt x="4036607" y="569818"/>
                </a:cubicBezTo>
                <a:cubicBezTo>
                  <a:pt x="4034833" y="657771"/>
                  <a:pt x="4026091" y="745598"/>
                  <a:pt x="4028752" y="833678"/>
                </a:cubicBezTo>
                <a:cubicBezTo>
                  <a:pt x="4028942" y="836724"/>
                  <a:pt x="4028942" y="839770"/>
                  <a:pt x="4028752" y="842816"/>
                </a:cubicBezTo>
                <a:cubicBezTo>
                  <a:pt x="4020643" y="939653"/>
                  <a:pt x="4020643" y="1036998"/>
                  <a:pt x="4028752" y="1133836"/>
                </a:cubicBezTo>
                <a:cubicBezTo>
                  <a:pt x="4031324" y="1174144"/>
                  <a:pt x="4030602" y="1214593"/>
                  <a:pt x="4026598" y="1254787"/>
                </a:cubicBezTo>
                <a:cubicBezTo>
                  <a:pt x="4022797" y="1305935"/>
                  <a:pt x="4010634" y="1357844"/>
                  <a:pt x="4019376" y="1408610"/>
                </a:cubicBezTo>
                <a:cubicBezTo>
                  <a:pt x="4025065" y="1450430"/>
                  <a:pt x="4028194" y="1492566"/>
                  <a:pt x="4028752" y="1534766"/>
                </a:cubicBezTo>
                <a:cubicBezTo>
                  <a:pt x="4033186" y="1629192"/>
                  <a:pt x="4029005" y="1724125"/>
                  <a:pt x="4027358" y="1818805"/>
                </a:cubicBezTo>
                <a:cubicBezTo>
                  <a:pt x="4025584" y="1929096"/>
                  <a:pt x="4028372" y="2039387"/>
                  <a:pt x="4019503" y="2149804"/>
                </a:cubicBezTo>
                <a:cubicBezTo>
                  <a:pt x="4014625" y="2239001"/>
                  <a:pt x="4014625" y="2328401"/>
                  <a:pt x="4019503" y="2417598"/>
                </a:cubicBezTo>
                <a:cubicBezTo>
                  <a:pt x="4021910" y="2499333"/>
                  <a:pt x="4034200" y="2580306"/>
                  <a:pt x="4032173" y="2662929"/>
                </a:cubicBezTo>
                <a:cubicBezTo>
                  <a:pt x="4029765" y="2759258"/>
                  <a:pt x="4018363" y="2855334"/>
                  <a:pt x="4021910" y="2951918"/>
                </a:cubicBezTo>
                <a:cubicBezTo>
                  <a:pt x="4023557" y="2997989"/>
                  <a:pt x="4023684" y="3044060"/>
                  <a:pt x="4024571" y="3090130"/>
                </a:cubicBezTo>
                <a:cubicBezTo>
                  <a:pt x="4025711" y="3145593"/>
                  <a:pt x="4035720" y="3200928"/>
                  <a:pt x="4030145" y="3256264"/>
                </a:cubicBezTo>
                <a:cubicBezTo>
                  <a:pt x="4020897" y="3348533"/>
                  <a:pt x="3996951" y="3439278"/>
                  <a:pt x="4011901" y="3533831"/>
                </a:cubicBezTo>
                <a:cubicBezTo>
                  <a:pt x="4020136" y="3585867"/>
                  <a:pt x="4029385" y="3638030"/>
                  <a:pt x="4034200" y="3690573"/>
                </a:cubicBezTo>
                <a:cubicBezTo>
                  <a:pt x="4038381" y="3737532"/>
                  <a:pt x="4048896" y="3785253"/>
                  <a:pt x="4040914" y="3831958"/>
                </a:cubicBezTo>
                <a:cubicBezTo>
                  <a:pt x="4034073" y="3871937"/>
                  <a:pt x="4037620" y="3911916"/>
                  <a:pt x="4032299" y="3951895"/>
                </a:cubicBezTo>
                <a:cubicBezTo>
                  <a:pt x="4025331" y="4004311"/>
                  <a:pt x="4021657" y="4057616"/>
                  <a:pt x="4016336" y="4110414"/>
                </a:cubicBezTo>
                <a:cubicBezTo>
                  <a:pt x="4011648" y="4158261"/>
                  <a:pt x="4007974" y="4205982"/>
                  <a:pt x="4020643" y="4250911"/>
                </a:cubicBezTo>
                <a:cubicBezTo>
                  <a:pt x="4051684" y="4363994"/>
                  <a:pt x="4034707" y="4476442"/>
                  <a:pt x="4023051" y="4588763"/>
                </a:cubicBezTo>
                <a:cubicBezTo>
                  <a:pt x="4017349" y="4643337"/>
                  <a:pt x="4008987" y="4701084"/>
                  <a:pt x="4021657" y="4751090"/>
                </a:cubicBezTo>
                <a:cubicBezTo>
                  <a:pt x="4044969" y="4839804"/>
                  <a:pt x="4026725" y="4924077"/>
                  <a:pt x="4016589" y="5009238"/>
                </a:cubicBezTo>
                <a:cubicBezTo>
                  <a:pt x="4004363" y="5092546"/>
                  <a:pt x="4006124" y="5177301"/>
                  <a:pt x="4021784" y="5260026"/>
                </a:cubicBezTo>
                <a:cubicBezTo>
                  <a:pt x="4034200" y="5318407"/>
                  <a:pt x="4034200" y="5377804"/>
                  <a:pt x="4035720" y="5436566"/>
                </a:cubicBezTo>
                <a:cubicBezTo>
                  <a:pt x="4036607" y="5473373"/>
                  <a:pt x="4023051" y="5510813"/>
                  <a:pt x="4014055" y="5547492"/>
                </a:cubicBezTo>
                <a:cubicBezTo>
                  <a:pt x="3997965" y="5613743"/>
                  <a:pt x="3992137" y="5681008"/>
                  <a:pt x="4014055" y="5745609"/>
                </a:cubicBezTo>
                <a:cubicBezTo>
                  <a:pt x="4044589" y="5835085"/>
                  <a:pt x="4062073" y="5924561"/>
                  <a:pt x="4049403" y="6019242"/>
                </a:cubicBezTo>
                <a:cubicBezTo>
                  <a:pt x="4042055" y="6077623"/>
                  <a:pt x="4040408" y="6137274"/>
                  <a:pt x="4029385" y="6194894"/>
                </a:cubicBezTo>
                <a:cubicBezTo>
                  <a:pt x="4011268" y="6290463"/>
                  <a:pt x="4017729" y="6385396"/>
                  <a:pt x="4032173" y="6479568"/>
                </a:cubicBezTo>
                <a:cubicBezTo>
                  <a:pt x="4042321" y="6558257"/>
                  <a:pt x="4043423" y="6637846"/>
                  <a:pt x="4035467" y="6716775"/>
                </a:cubicBezTo>
                <a:lnTo>
                  <a:pt x="4025707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3921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EB4E4E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74F6B-1E35-0090-F40E-8DF5B561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>
                <a:solidFill>
                  <a:schemeClr val="bg1"/>
                </a:solidFill>
              </a:rPr>
              <a:t>Расходы в налоговом учете для финансовых активов, учитываемых по амортизированной стоимости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59149F-146F-A98E-C40D-D301B12B5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b="0" i="0">
                <a:effectLst/>
                <a:latin typeface="Times New Roman" panose="02020603050405020304" pitchFamily="18" charset="0"/>
              </a:rPr>
              <a:t>затраты определяются исходя из:</a:t>
            </a:r>
          </a:p>
          <a:p>
            <a:pPr>
              <a:lnSpc>
                <a:spcPct val="100000"/>
              </a:lnSpc>
            </a:pPr>
            <a:r>
              <a:rPr lang="ru-RU" sz="2200" b="0" i="0">
                <a:effectLst/>
                <a:latin typeface="Times New Roman" panose="02020603050405020304" pitchFamily="18" charset="0"/>
              </a:rPr>
              <a:t>расходов от оценки финансовых инструментов по амортизированной стоимости (за исключением суммы обесценения);</a:t>
            </a:r>
          </a:p>
          <a:p>
            <a:pPr>
              <a:lnSpc>
                <a:spcPct val="100000"/>
              </a:lnSpc>
            </a:pPr>
            <a:r>
              <a:rPr lang="ru-RU" sz="2200" b="0" i="0">
                <a:effectLst/>
                <a:latin typeface="Times New Roman" panose="02020603050405020304" pitchFamily="18" charset="0"/>
              </a:rPr>
              <a:t>амортизированной (без учета обесценения) стоимости ценных бумаг на дату их реализации или погашения - для ценных бумаг, учитываемых по амортизированной стоимости;</a:t>
            </a:r>
          </a:p>
          <a:p>
            <a:pPr>
              <a:lnSpc>
                <a:spcPct val="100000"/>
              </a:lnSpc>
            </a:pPr>
            <a:r>
              <a:rPr lang="ru-RU" sz="2200" b="0" i="0">
                <a:effectLst/>
                <a:latin typeface="Times New Roman" panose="02020603050405020304" pitchFamily="18" charset="0"/>
              </a:rPr>
              <a:t>прямых расходов, связанных с реализацией ценных бумаг, включая приходящиеся на них суммы налога на добавленную стоимость, - в отчетном периоде, в котором ценные бумаги были реализованы или погашены</a:t>
            </a:r>
          </a:p>
        </p:txBody>
      </p:sp>
    </p:spTree>
    <p:extLst>
      <p:ext uri="{BB962C8B-B14F-4D97-AF65-F5344CB8AC3E}">
        <p14:creationId xmlns:p14="http://schemas.microsoft.com/office/powerpoint/2010/main" val="3299466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74F6B-1E35-0090-F40E-8DF5B561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100"/>
              <a:t>Доходы в налоговом учете для финансовых активов, учитываемых по справедливой стоимости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59149F-146F-A98E-C40D-D301B12B5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>
                <a:effectLst/>
                <a:latin typeface="Times New Roman" panose="02020603050405020304" pitchFamily="18" charset="0"/>
              </a:rPr>
              <a:t>доходы определяются исходя из:</a:t>
            </a:r>
          </a:p>
          <a:p>
            <a:r>
              <a:rPr lang="ru-RU" b="0" i="0">
                <a:effectLst/>
                <a:latin typeface="Times New Roman" panose="02020603050405020304" pitchFamily="18" charset="0"/>
              </a:rPr>
              <a:t>цены реализации или погашения ценных бумаг - в отчетном периоде, в котором ценные бумаги были реализованы или погашены;</a:t>
            </a:r>
          </a:p>
          <a:p>
            <a:r>
              <a:rPr lang="ru-RU" b="0" i="0">
                <a:effectLst/>
                <a:latin typeface="Times New Roman" panose="02020603050405020304" pitchFamily="18" charset="0"/>
              </a:rPr>
              <a:t>денежных средств, поступивших от эмитента или обязанного лица в счет погашения процента (дисконта) в период владения ценной бумагой, - для долговых финансовых инструментов, учитываемых по справедливой стоимости</a:t>
            </a:r>
          </a:p>
        </p:txBody>
      </p:sp>
    </p:spTree>
    <p:extLst>
      <p:ext uri="{BB962C8B-B14F-4D97-AF65-F5344CB8AC3E}">
        <p14:creationId xmlns:p14="http://schemas.microsoft.com/office/powerpoint/2010/main" val="514576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55614-3756-D77F-336B-3BE78D4C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100"/>
              <a:t>Расходы в налоговом учете для финансовых активов, учитываемых по справедливой стоимости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699D17-4D72-D86B-9A82-37494E245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b="0" i="0">
                <a:effectLst/>
                <a:latin typeface="Times New Roman" panose="02020603050405020304" pitchFamily="18" charset="0"/>
              </a:rPr>
              <a:t>затраты определяются исходя из:</a:t>
            </a:r>
          </a:p>
          <a:p>
            <a:pPr>
              <a:lnSpc>
                <a:spcPct val="100000"/>
              </a:lnSpc>
            </a:pPr>
            <a:r>
              <a:rPr lang="ru-RU" sz="1800" b="0" i="0">
                <a:effectLst/>
                <a:latin typeface="Times New Roman" panose="02020603050405020304" pitchFamily="18" charset="0"/>
              </a:rPr>
              <a:t>цены приобретения - для ценных бумаг, учитываемых по справедливой стоимости, - в отчетном периоде, в котором ценные бумаги были реализованы или погашены. При этом цена приобретения ценных бумаг, номинированных в иностранной валюте (за исключением акций собственной эмиссии), подлежит умножению на отношение официальных курсов белорусского рубля, установленных Национальным банком по отношению к соответствующей иностранной валюте на дату реализации или погашения ценных бумаг и на дату их приобретения;</a:t>
            </a:r>
          </a:p>
          <a:p>
            <a:pPr>
              <a:lnSpc>
                <a:spcPct val="100000"/>
              </a:lnSpc>
            </a:pPr>
            <a:r>
              <a:rPr lang="ru-RU" sz="1800" b="0" i="0">
                <a:effectLst/>
                <a:latin typeface="Times New Roman" panose="02020603050405020304" pitchFamily="18" charset="0"/>
              </a:rPr>
              <a:t>прямых расходов, связанных с приобретением ценных бумаг, учитываемых по справедливой стоимости, включая приходящиеся на них суммы налога на добавленную стоимость, - в отчетном периоде, в котором ценные бумаги были реализованы или погашены;</a:t>
            </a:r>
          </a:p>
          <a:p>
            <a:pPr>
              <a:lnSpc>
                <a:spcPct val="100000"/>
              </a:lnSpc>
            </a:pPr>
            <a:r>
              <a:rPr lang="ru-RU" sz="1800" b="0" i="0">
                <a:effectLst/>
                <a:latin typeface="Times New Roman" panose="02020603050405020304" pitchFamily="18" charset="0"/>
              </a:rPr>
              <a:t>прямых расходов, связанных с реализацией ценных бумаг, включая приходящиеся на них суммы налога на добавленную стоимость, - в отчетном периоде, в котором ценные бумаги были реализованы или погашены.</a:t>
            </a:r>
          </a:p>
        </p:txBody>
      </p:sp>
    </p:spTree>
    <p:extLst>
      <p:ext uri="{BB962C8B-B14F-4D97-AF65-F5344CB8AC3E}">
        <p14:creationId xmlns:p14="http://schemas.microsoft.com/office/powerpoint/2010/main" val="1903416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5C932-ADF6-D47E-8260-693A44914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/>
              <a:t>Статья 181. Льготы по налогу на прибыль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52170A-F1A5-D478-5B9C-A5CF79903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/>
              <a:t>От налогообложения налогом на прибыль освобождаются:</a:t>
            </a:r>
          </a:p>
          <a:p>
            <a:pPr>
              <a:lnSpc>
                <a:spcPct val="100000"/>
              </a:lnSpc>
            </a:pPr>
            <a:r>
              <a:rPr lang="ru-RU" sz="2200" b="0" i="0">
                <a:effectLst/>
                <a:latin typeface="Times New Roman" panose="02020603050405020304" pitchFamily="18" charset="0"/>
              </a:rPr>
              <a:t>валовая прибыль от операций с ценными бумагами, указанными в части второй настоящего пункта, определенная в порядке, установленном статьей 179 Налогового Кодекса.</a:t>
            </a:r>
          </a:p>
          <a:p>
            <a:pPr>
              <a:lnSpc>
                <a:spcPct val="100000"/>
              </a:lnSpc>
            </a:pPr>
            <a:endParaRPr lang="ru-RU" sz="2200"/>
          </a:p>
        </p:txBody>
      </p:sp>
      <p:pic>
        <p:nvPicPr>
          <p:cNvPr id="5" name="Picture 4" descr="Документ с графиком и ручкой">
            <a:extLst>
              <a:ext uri="{FF2B5EF4-FFF2-40B4-BE49-F238E27FC236}">
                <a16:creationId xmlns:a16="http://schemas.microsoft.com/office/drawing/2014/main" id="{5E69BF74-B2B9-93B8-9A00-75528C61E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5" r="966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3746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6CEC4-BEFA-42A9-D51A-676C3600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100" b="0" i="0">
                <a:effectLst/>
                <a:latin typeface="Times New Roman" panose="02020603050405020304" pitchFamily="18" charset="0"/>
              </a:rPr>
              <a:t>К ценным бумагам, прибыль (доход) от операций с которыми подлежит льготированию в соответствии с частью первой настоящего подпункта, относятся:</a:t>
            </a:r>
            <a:br>
              <a:rPr lang="ru-RU" sz="2100" b="0" i="0">
                <a:effectLst/>
                <a:latin typeface="Times New Roman" panose="02020603050405020304" pitchFamily="18" charset="0"/>
              </a:rPr>
            </a:br>
            <a:endParaRPr lang="ru-RU" sz="21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89BCBE-C5D2-D801-7C78-74768920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0" i="0">
                <a:effectLst/>
                <a:latin typeface="Times New Roman" panose="02020603050405020304" pitchFamily="18" charset="0"/>
              </a:rPr>
              <a:t>государственные ценные бумаги, эмитируемые Министерством финансов от имени Республики Беларусь, за исключением государственных ценных бумаг, эмиссия и размещение которых осуществлялись на внешних финансовых рынках, если иное не установлено законодательными актами;</a:t>
            </a:r>
          </a:p>
          <a:p>
            <a:pPr>
              <a:lnSpc>
                <a:spcPct val="100000"/>
              </a:lnSpc>
            </a:pPr>
            <a:r>
              <a:rPr lang="ru-RU" sz="1800" b="0" i="0">
                <a:effectLst/>
                <a:latin typeface="Times New Roman" panose="02020603050405020304" pitchFamily="18" charset="0"/>
              </a:rPr>
              <a:t>облигации, эмитируемые банками, в установленном порядке осуществляющими привлечение во вклады (депозиты) средств физических лиц в белорусских рублях, обеспеченные обязательствами по возврату основной суммы долга и уплате процентов по предоставленным ими кредитам на строительство, реконструкцию или приобретение жилья под залог недвижимости;</a:t>
            </a:r>
          </a:p>
          <a:p>
            <a:pPr>
              <a:lnSpc>
                <a:spcPct val="100000"/>
              </a:lnSpc>
            </a:pPr>
            <a:r>
              <a:rPr lang="ru-RU" sz="1800" b="0" i="0">
                <a:effectLst/>
                <a:latin typeface="Times New Roman" panose="02020603050405020304" pitchFamily="18" charset="0"/>
              </a:rPr>
              <a:t>облигации, эмитируемые с 1 апреля 2008 года по 1 января 2015 года и с 1 июля 2015 года юридическими лицами, признаваемыми в соответствии со статьей 15 Налогового Кодекса налоговыми резидентами Республики Беларусь;</a:t>
            </a:r>
          </a:p>
          <a:p>
            <a:pPr>
              <a:lnSpc>
                <a:spcPct val="100000"/>
              </a:lnSpc>
            </a:pPr>
            <a:r>
              <a:rPr lang="ru-RU" sz="1800" b="0" i="0">
                <a:effectLst/>
                <a:latin typeface="Times New Roman" panose="02020603050405020304" pitchFamily="18" charset="0"/>
              </a:rPr>
              <a:t>облигации местных исполнительных и распорядительных органов;</a:t>
            </a:r>
          </a:p>
          <a:p>
            <a:pPr>
              <a:lnSpc>
                <a:spcPct val="100000"/>
              </a:lnSpc>
            </a:pPr>
            <a:r>
              <a:rPr lang="ru-RU" sz="1800" b="0" i="0">
                <a:effectLst/>
                <a:latin typeface="Times New Roman" panose="02020603050405020304" pitchFamily="18" charset="0"/>
              </a:rPr>
              <a:t>облигации открытого акционерного общества "Банк развития Республики Беларусь";</a:t>
            </a:r>
          </a:p>
          <a:p>
            <a:pPr>
              <a:lnSpc>
                <a:spcPct val="100000"/>
              </a:lnSpc>
            </a:pP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219544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EB4E4E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30AA1-8078-801E-8E77-4E2FAE558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ru-RU" sz="6800">
                <a:solidFill>
                  <a:schemeClr val="bg1"/>
                </a:solidFill>
              </a:rPr>
              <a:t>Отражение в бухучете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1D00E2-8479-3790-E694-69F66ADA8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0" i="0">
                <a:effectLst/>
                <a:latin typeface="Times New Roman" panose="02020603050405020304" pitchFamily="18" charset="0"/>
              </a:rPr>
              <a:t>Счет 06 "Долгосрочные финансовые вложения" предназначен для обобщения информации о наличии и движении вложений в ценные бумаги других организаций, облигации государственных и местных займов (если </a:t>
            </a:r>
            <a:r>
              <a:rPr lang="ru-RU" sz="2000" b="1" i="0">
                <a:effectLst/>
                <a:latin typeface="Times New Roman" panose="02020603050405020304" pitchFamily="18" charset="0"/>
              </a:rPr>
              <a:t>установленный срок их погашения </a:t>
            </a:r>
            <a:r>
              <a:rPr lang="ru-RU" sz="2000" b="0" i="0">
                <a:effectLst/>
                <a:latin typeface="Times New Roman" panose="02020603050405020304" pitchFamily="18" charset="0"/>
              </a:rPr>
              <a:t>превышает 12 месяцев), уставные фонды других организаций и т.п., а также предоставленных другим организациям займов (на срок более 12 месяцев), вкладов участников договора о совместной деятельности в общее имущество простого товарищества.</a:t>
            </a:r>
          </a:p>
          <a:p>
            <a:pPr>
              <a:lnSpc>
                <a:spcPct val="100000"/>
              </a:lnSpc>
            </a:pPr>
            <a:r>
              <a:rPr lang="ru-RU" sz="2000" b="0" i="0">
                <a:effectLst/>
                <a:latin typeface="Times New Roman" panose="02020603050405020304" pitchFamily="18" charset="0"/>
              </a:rPr>
              <a:t>Финансовые вложения в ценные бумаги других организаций, по которым срок погашения не установлен, учитываются на счете 06 "Долгосрочные финансовые вложения", если по этим вложениям организация намеревается получать доходы более 12 месяцев.</a:t>
            </a:r>
          </a:p>
          <a:p>
            <a:pPr>
              <a:lnSpc>
                <a:spcPct val="100000"/>
              </a:lnSpc>
            </a:pP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263667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EB4E4E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793EA-9396-5165-8F2B-6636BF22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ru-RU" sz="6800">
                <a:solidFill>
                  <a:schemeClr val="bg1"/>
                </a:solidFill>
              </a:rPr>
              <a:t>Отражение в бухучете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CA21E-B37D-B8CE-D987-9B1B808E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b="0" i="0">
                <a:effectLst/>
                <a:latin typeface="Times New Roman" panose="02020603050405020304" pitchFamily="18" charset="0"/>
              </a:rPr>
              <a:t>Счет 58 "Краткосрочные финансовые вложения" предназначен для обобщения информации о наличии и движении вложений в ценные бумаги других организаций, облигации государственных и местных займов (если установленный срок их погашения не превышает 12 месяцев) и т.п., а также предоставленных организацией другим организациям займов (на срок менее 12 месяцев).</a:t>
            </a:r>
          </a:p>
          <a:p>
            <a:pPr>
              <a:lnSpc>
                <a:spcPct val="100000"/>
              </a:lnSpc>
            </a:pPr>
            <a:r>
              <a:rPr lang="ru-RU" sz="2200" b="0" i="0">
                <a:effectLst/>
                <a:latin typeface="Times New Roman" panose="02020603050405020304" pitchFamily="18" charset="0"/>
              </a:rPr>
              <a:t>Финансовые вложения в ценные бумаги других организаций, по которым срок погашения не установлен, учитываются на счете 58 "Краткосрочные финансовые вложения", если по этим вложениям организация намеревается получать доходы менее 12 месяцев.</a:t>
            </a:r>
          </a:p>
          <a:p>
            <a:pPr>
              <a:lnSpc>
                <a:spcPct val="100000"/>
              </a:lnSpc>
            </a:pPr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1308144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DDAAA-3504-B5BC-67AD-5B5F65FD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6100"/>
              <a:t>Отражение в балансе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A1B353-8873-FCEE-9FA3-839F2C10A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7"/>
            <a:ext cx="6894576" cy="34852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0" i="0" dirty="0">
                <a:effectLst/>
                <a:latin typeface="Times New Roman" panose="02020603050405020304" pitchFamily="18" charset="0"/>
              </a:rPr>
              <a:t>По статье "Долгосрочные финансовые вложения" (строка 150) показываются суммы долгосрочных финансовых вложений, учитываемых на счете 06 "Долгосрочные финансовые вложения", </a:t>
            </a:r>
            <a:r>
              <a:rPr lang="ru-RU" sz="1800" b="1" i="0" dirty="0">
                <a:effectLst/>
                <a:latin typeface="Times New Roman" panose="02020603050405020304" pitchFamily="18" charset="0"/>
              </a:rPr>
              <a:t>погашение которых ожидается 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более чем через 12 месяцев после отчетной даты. </a:t>
            </a:r>
          </a:p>
          <a:p>
            <a:pPr>
              <a:lnSpc>
                <a:spcPct val="100000"/>
              </a:lnSpc>
            </a:pPr>
            <a:r>
              <a:rPr lang="ru-RU" sz="1800" b="0" i="0" dirty="0">
                <a:effectLst/>
                <a:latin typeface="Times New Roman" panose="02020603050405020304" pitchFamily="18" charset="0"/>
              </a:rPr>
              <a:t>При наличии резервов под обесценение долгосрочных финансовых вложений, учитываемых на счете 06 "Долгосрочные финансовые вложения" (отдельный субсчет), показатель этой статьи, в связи с которым созданы резервы под обесценение долгосрочных финансовых вложений, уменьшается на суммы этих резервов.</a:t>
            </a:r>
            <a:endParaRPr lang="ru-RU" sz="1800" dirty="0"/>
          </a:p>
        </p:txBody>
      </p:sp>
      <p:pic>
        <p:nvPicPr>
          <p:cNvPr id="5" name="Picture 4" descr="Абстрактный цифровой анализ и финансовый">
            <a:extLst>
              <a:ext uri="{FF2B5EF4-FFF2-40B4-BE49-F238E27FC236}">
                <a16:creationId xmlns:a16="http://schemas.microsoft.com/office/drawing/2014/main" id="{8BED91D8-76E3-F1FA-9F8B-25C910F5B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24" r="22596"/>
          <a:stretch/>
        </p:blipFill>
        <p:spPr>
          <a:xfrm>
            <a:off x="8141399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9881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72BE1-E6D2-C706-4D59-AC76F106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6100"/>
              <a:t>Отражение в балансе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6EA3CE-823D-3E04-70C7-92A910BBB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100" b="0" i="0" dirty="0">
                <a:effectLst/>
                <a:latin typeface="Times New Roman" panose="02020603050405020304" pitchFamily="18" charset="0"/>
              </a:rPr>
              <a:t>По статье "Краткосрочные финансовые вложения" (строка 260) показываются суммы краткосрочных финансовых вложений (за исключением эквивалентов денежных средств), учитываемых на счете 58 "Краткосрочные финансовые вложения", а также суммы долгосрочных финансовых вложений (за исключением долгосрочных финансовых вложений в уставные капиталы других организаций, вкладов участников договора о совместной деятельности в общее имущество простого товарищества), учитываемых на счете 06 "Долгосрочные финансовые вложения", </a:t>
            </a:r>
            <a:r>
              <a:rPr lang="ru-RU" sz="1100" b="1" i="0" dirty="0">
                <a:effectLst/>
                <a:latin typeface="Times New Roman" panose="02020603050405020304" pitchFamily="18" charset="0"/>
              </a:rPr>
              <a:t>погашение которых ожидается в течение 12 месяцев после отчетной даты</a:t>
            </a:r>
            <a:r>
              <a:rPr lang="ru-RU" sz="1100" b="0" i="0" dirty="0">
                <a:effectLst/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ru-RU" sz="1100" b="0" i="0" dirty="0">
                <a:effectLst/>
                <a:latin typeface="Times New Roman" panose="02020603050405020304" pitchFamily="18" charset="0"/>
              </a:rPr>
              <a:t>При наличии резервов под обесценение краткосрочных финансовых вложений, учитываемых на счете 59 "Резервы под обесценение краткосрочных финансовых вложений", и (или) резервов под обесценение долгосрочных финансовых вложений, учитываемых на счете 06 "Долгосрочные финансовые вложения" (отдельный субсчет), показатель этой статьи, в связи с которым созданы резервы под обесценение краткосрочных финансовых вложений и (или) резервы под обесценение долгосрочных финансовых вложений, уменьшается на суммы этих резервов.</a:t>
            </a:r>
          </a:p>
        </p:txBody>
      </p:sp>
      <p:pic>
        <p:nvPicPr>
          <p:cNvPr id="5" name="Picture 4" descr="Человек, лестница">
            <a:extLst>
              <a:ext uri="{FF2B5EF4-FFF2-40B4-BE49-F238E27FC236}">
                <a16:creationId xmlns:a16="http://schemas.microsoft.com/office/drawing/2014/main" id="{6382BF84-49E1-2F44-C353-F53454FCC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01" r="1786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3599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0628D-6D24-9409-E559-0C761666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6100">
                <a:latin typeface="Times New Roman" panose="02020603050405020304" pitchFamily="18" charset="0"/>
              </a:rPr>
              <a:t>Э</a:t>
            </a:r>
            <a:r>
              <a:rPr lang="ru-RU" sz="6100" b="0" i="0">
                <a:effectLst/>
                <a:latin typeface="Times New Roman" panose="02020603050405020304" pitchFamily="18" charset="0"/>
              </a:rPr>
              <a:t>квиваленты денежных средств</a:t>
            </a:r>
            <a:endParaRPr lang="ru-RU" sz="61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09371-06B1-68DF-F54C-52896E9B5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</a:rPr>
              <a:t>финансовые вложения в высоколиквидные долговые ценные бумаги других организаций, 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установленный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срок погашения которых не превышает трех месяцев.</a:t>
            </a:r>
            <a:endParaRPr lang="ru-RU" dirty="0"/>
          </a:p>
        </p:txBody>
      </p:sp>
      <p:pic>
        <p:nvPicPr>
          <p:cNvPr id="5" name="Picture 4" descr="Пилес бумага">
            <a:extLst>
              <a:ext uri="{FF2B5EF4-FFF2-40B4-BE49-F238E27FC236}">
                <a16:creationId xmlns:a16="http://schemas.microsoft.com/office/drawing/2014/main" id="{49DE3072-BDEB-690D-A061-9F8C5ECD5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66" r="17802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481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35E4D-F5A5-DD9D-1194-61FCFBE0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b="0" i="0">
                <a:effectLst/>
                <a:latin typeface="Times New Roman" panose="02020603050405020304" pitchFamily="18" charset="0"/>
              </a:rPr>
              <a:t>Финансовый актив</a:t>
            </a:r>
            <a:endParaRPr lang="ru-RU" sz="6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7ADF77-4EFC-DC9F-4257-F0442B40D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ru-RU" b="0" i="0">
                <a:effectLst/>
                <a:latin typeface="Times New Roman" panose="02020603050405020304" pitchFamily="18" charset="0"/>
              </a:rPr>
              <a:t>актив, представляющий собой денежные средства, эквиваленты денежных средств, долевой финансовый инструмент другого лица или право получения финансового актива от другого лица, обмена финансовым инструментом с другим лицом на выгодных для организации условиях, получения переменного количества собственных долевых финансовых инструментов от другого 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900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B2E8A-D89D-3B5A-E509-E2DB1796B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900"/>
              <a:t>Отражение в ОПУ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5051B8D-D845-325B-7F2B-2EAD8B727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12" t="25087" r="21616" b="10019"/>
          <a:stretch/>
        </p:blipFill>
        <p:spPr>
          <a:xfrm>
            <a:off x="4654296" y="905809"/>
            <a:ext cx="7214616" cy="501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21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CC182-FFF7-539E-5E5E-E55ED1B0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/>
              <a:t>ОДДС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F3C08F-E1C7-D26A-C5F6-704F97B48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500" b="0" i="0" dirty="0">
                <a:effectLst/>
                <a:latin typeface="Times New Roman" panose="02020603050405020304" pitchFamily="18" charset="0"/>
              </a:rPr>
              <a:t>По статье "Поступило денежных средств - всего" (строка 050) приводится информация о поступлениях денежных средств по инвестиционной деятельности за отчетный период и период предыдущего года, аналогичный отчетному периоду.</a:t>
            </a:r>
          </a:p>
          <a:p>
            <a:pPr>
              <a:lnSpc>
                <a:spcPct val="100000"/>
              </a:lnSpc>
            </a:pPr>
            <a:r>
              <a:rPr lang="ru-RU" sz="1500" b="0" i="0" dirty="0">
                <a:effectLst/>
                <a:latin typeface="Times New Roman" panose="02020603050405020304" pitchFamily="18" charset="0"/>
              </a:rPr>
              <a:t>По строке 051 "от покупателей основных средств, нематериальных активов и других долгосрочных активов" показываются суммы денежных средств, полученные от покупателей основных средств, нематериальных активов и других долгосрочных активов (в том числе полученные авансы, предварительная оплата).</a:t>
            </a:r>
          </a:p>
          <a:p>
            <a:pPr>
              <a:lnSpc>
                <a:spcPct val="100000"/>
              </a:lnSpc>
            </a:pPr>
            <a:r>
              <a:rPr lang="ru-RU" sz="1500" b="0" i="0" dirty="0">
                <a:effectLst/>
                <a:latin typeface="Times New Roman" panose="02020603050405020304" pitchFamily="18" charset="0"/>
              </a:rPr>
              <a:t>По строке 052 "возврат предоставленных займов" показываются суммы денежных средств, полученные в погашение займов, предоставленных организацией.</a:t>
            </a:r>
          </a:p>
          <a:p>
            <a:pPr>
              <a:lnSpc>
                <a:spcPct val="100000"/>
              </a:lnSpc>
            </a:pPr>
            <a:r>
              <a:rPr lang="ru-RU" sz="1500" b="0" i="0" dirty="0">
                <a:effectLst/>
                <a:latin typeface="Times New Roman" panose="02020603050405020304" pitchFamily="18" charset="0"/>
              </a:rPr>
              <a:t>По строке 053 "доходы от участия в уставных капиталах других организаций" показываются суммы денежных средств, полученные в виде дивидендов и других доходов от участия в уставных капиталах других организаций.</a:t>
            </a:r>
          </a:p>
          <a:p>
            <a:pPr>
              <a:lnSpc>
                <a:spcPct val="100000"/>
              </a:lnSpc>
            </a:pPr>
            <a:r>
              <a:rPr lang="ru-RU" sz="1500" b="0" i="0" dirty="0">
                <a:effectLst/>
                <a:latin typeface="Times New Roman" panose="02020603050405020304" pitchFamily="18" charset="0"/>
              </a:rPr>
              <a:t>По строке 054 "проценты" показываются суммы денежных средств, полученные в виде процентов.</a:t>
            </a:r>
          </a:p>
          <a:p>
            <a:pPr>
              <a:lnSpc>
                <a:spcPct val="100000"/>
              </a:lnSpc>
            </a:pPr>
            <a:r>
              <a:rPr lang="ru-RU" sz="1500" b="0" i="0" dirty="0">
                <a:effectLst/>
                <a:latin typeface="Times New Roman" panose="02020603050405020304" pitchFamily="18" charset="0"/>
              </a:rPr>
              <a:t>По строке 055 "прочие поступления" показываются суммы денежных средств, полученные по инвестиционной деятельности, не показанные по строкам 051 - 054.</a:t>
            </a:r>
          </a:p>
        </p:txBody>
      </p:sp>
    </p:spTree>
    <p:extLst>
      <p:ext uri="{BB962C8B-B14F-4D97-AF65-F5344CB8AC3E}">
        <p14:creationId xmlns:p14="http://schemas.microsoft.com/office/powerpoint/2010/main" val="2120938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EE5A4-94C0-B630-A6C6-079758CE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Доходом по облигации являются процент и (или) дисконт.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069C9D7-B709-1388-29EA-B5519A84DB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6556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5B4AE-B652-4364-F342-F39C06CB5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/>
              <a:t>ОДДС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05EB29-5EE7-8293-EA79-972BC555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500" b="0" i="0">
                <a:effectLst/>
                <a:latin typeface="Times New Roman" panose="02020603050405020304" pitchFamily="18" charset="0"/>
              </a:rPr>
              <a:t>По статье "Направлено денежных средств - всего" (строка 060) приводится информация о направлениях использования денежных средств по инвестиционной деятельности за отчетный период и период предыдущего года, аналогичный отчетному периоду.</a:t>
            </a:r>
          </a:p>
          <a:p>
            <a:pPr>
              <a:lnSpc>
                <a:spcPct val="100000"/>
              </a:lnSpc>
            </a:pPr>
            <a:r>
              <a:rPr lang="ru-RU" sz="1500" b="0" i="0">
                <a:effectLst/>
                <a:latin typeface="Times New Roman" panose="02020603050405020304" pitchFamily="18" charset="0"/>
              </a:rPr>
              <a:t>По строке 061 "на приобретение и создание основных средств, нематериальных активов и других долгосрочных активов" показываются суммы денежных средств, направленные на приобретение и создание основных средств, нематериальных активов и других долгосрочных активов (в том числе выданные авансы, предварительная оплата), включая уплаченные проценты по кредитам, займам, которые относятся на стоимость долгосрочных активов в соответствии с законодательством.</a:t>
            </a:r>
          </a:p>
          <a:p>
            <a:pPr>
              <a:lnSpc>
                <a:spcPct val="100000"/>
              </a:lnSpc>
            </a:pPr>
            <a:r>
              <a:rPr lang="ru-RU" sz="1500" b="0" i="0">
                <a:effectLst/>
                <a:latin typeface="Times New Roman" panose="02020603050405020304" pitchFamily="18" charset="0"/>
              </a:rPr>
              <a:t>По строке 062 "на предоставление займов" показываются суммы денежных средств, направленные на предоставление займов другим лицам.</a:t>
            </a:r>
          </a:p>
          <a:p>
            <a:pPr>
              <a:lnSpc>
                <a:spcPct val="100000"/>
              </a:lnSpc>
            </a:pPr>
            <a:r>
              <a:rPr lang="ru-RU" sz="1500" b="0" i="0">
                <a:effectLst/>
                <a:latin typeface="Times New Roman" panose="02020603050405020304" pitchFamily="18" charset="0"/>
              </a:rPr>
              <a:t>По строке 063 "на вклады в уставные капиталы других организаций" показываются суммы денежных средств, направленные в уставные капиталы других организаций.</a:t>
            </a:r>
          </a:p>
          <a:p>
            <a:pPr>
              <a:lnSpc>
                <a:spcPct val="100000"/>
              </a:lnSpc>
            </a:pPr>
            <a:r>
              <a:rPr lang="ru-RU" sz="1500" b="0" i="0">
                <a:effectLst/>
                <a:latin typeface="Times New Roman" panose="02020603050405020304" pitchFamily="18" charset="0"/>
              </a:rPr>
              <a:t>По строке 064 "прочие выплаты" показываются выплаты денежных средств по инвестиционной деятельности, не показанные по строкам 061 - 063.</a:t>
            </a:r>
          </a:p>
          <a:p>
            <a:pPr>
              <a:lnSpc>
                <a:spcPct val="100000"/>
              </a:lnSpc>
            </a:pPr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351781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4E39A-CC3D-1912-9964-653D663D5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400" b="0" i="0">
                <a:effectLst/>
                <a:latin typeface="Times New Roman" panose="02020603050405020304" pitchFamily="18" charset="0"/>
              </a:rPr>
              <a:t>При принятии к бухгалтерскому учету финансовый актив относится к одной из следующих категорий</a:t>
            </a:r>
            <a:endParaRPr lang="ru-RU" sz="3400"/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4925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4350127-7C95-081E-4C6E-BBA14ECC8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83895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61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EB4E4E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FCFD9-5474-68F3-9EA2-6C61EAF5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300" b="0" i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"Финансовые активы, учитываемые по амортизированной стоимости"</a:t>
            </a:r>
            <a:endParaRPr lang="ru-RU" sz="430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C965B2-0751-D11C-6BE2-8AFA16509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</a:rPr>
              <a:t>Финансовые активы, не являющийся производным финансовым инструментом финансовый актив с определяемыми платежами по нему и фиксированным сроком погашения, если организация намеревается 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удерживать этот финансовый актив до наступления срока его погашения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93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EB4E4E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F871B-1EBF-2F9D-10D2-06147393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b="0" i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К категории "Финансовые активы, учитываемые по амортизированной стоимости" могут быть отнесены</a:t>
            </a:r>
            <a:endParaRPr lang="ru-RU" sz="3200">
              <a:solidFill>
                <a:schemeClr val="bg1"/>
              </a:solidFill>
            </a:endParaRPr>
          </a:p>
        </p:txBody>
      </p:sp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id="{164AC498-550D-78D0-C033-01653F62EB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586789"/>
          <a:ext cx="10515600" cy="359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502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8100" cap="rnd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1A5DE-F304-BD4B-23AF-CD4056F3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 b="0" i="0">
                <a:effectLst/>
                <a:latin typeface="Times New Roman" panose="02020603050405020304" pitchFamily="18" charset="0"/>
              </a:rPr>
              <a:t>"Финансовые активы, учитываемые по справедливой стоимости"</a:t>
            </a:r>
            <a:endParaRPr lang="ru-RU" sz="41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40960E-297C-73BB-9E00-2FC2F1365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ru-RU" dirty="0"/>
              <a:t>финансовые активы организации, за исключением подлежащих отнесению к категории "Финансовые активы, учитываемые по амортизированной стоимости".</a:t>
            </a:r>
          </a:p>
        </p:txBody>
      </p:sp>
    </p:spTree>
    <p:extLst>
      <p:ext uri="{BB962C8B-B14F-4D97-AF65-F5344CB8AC3E}">
        <p14:creationId xmlns:p14="http://schemas.microsoft.com/office/powerpoint/2010/main" val="279916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E3481-C7D5-82CE-E826-4BFD107EA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400" b="0" i="0">
                <a:effectLst/>
                <a:latin typeface="Times New Roman" panose="02020603050405020304" pitchFamily="18" charset="0"/>
              </a:rPr>
              <a:t>К категории "Финансовые активы, учитываемые по справедливой стоимости" могут быть отнесены</a:t>
            </a:r>
            <a:endParaRPr lang="ru-RU" sz="3400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B4E4E"/>
          </a:solidFill>
          <a:ln w="34925">
            <a:solidFill>
              <a:srgbClr val="EB4E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Объект 2">
            <a:extLst>
              <a:ext uri="{FF2B5EF4-FFF2-40B4-BE49-F238E27FC236}">
                <a16:creationId xmlns:a16="http://schemas.microsoft.com/office/drawing/2014/main" id="{41B4D826-93EC-9CAD-4A5D-3A28544DDA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705074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187945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22363C"/>
      </a:dk2>
      <a:lt2>
        <a:srgbClr val="E2E8E8"/>
      </a:lt2>
      <a:accent1>
        <a:srgbClr val="EB4E4E"/>
      </a:accent1>
      <a:accent2>
        <a:srgbClr val="EE6EA4"/>
      </a:accent2>
      <a:accent3>
        <a:srgbClr val="EA8C49"/>
      </a:accent3>
      <a:accent4>
        <a:srgbClr val="36B59E"/>
      </a:accent4>
      <a:accent5>
        <a:srgbClr val="25B1DB"/>
      </a:accent5>
      <a:accent6>
        <a:srgbClr val="4E85EB"/>
      </a:accent6>
      <a:hlink>
        <a:srgbClr val="568D8D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nalogousFromLightSeed_2SEEDS">
    <a:dk1>
      <a:srgbClr val="000000"/>
    </a:dk1>
    <a:lt1>
      <a:srgbClr val="FFFFFF"/>
    </a:lt1>
    <a:dk2>
      <a:srgbClr val="22363C"/>
    </a:dk2>
    <a:lt2>
      <a:srgbClr val="E2E8E8"/>
    </a:lt2>
    <a:accent1>
      <a:srgbClr val="EB4E4E"/>
    </a:accent1>
    <a:accent2>
      <a:srgbClr val="EE6EA4"/>
    </a:accent2>
    <a:accent3>
      <a:srgbClr val="EA8C49"/>
    </a:accent3>
    <a:accent4>
      <a:srgbClr val="36B59E"/>
    </a:accent4>
    <a:accent5>
      <a:srgbClr val="25B1DB"/>
    </a:accent5>
    <a:accent6>
      <a:srgbClr val="4E85EB"/>
    </a:accent6>
    <a:hlink>
      <a:srgbClr val="568D8D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AnalogousFromLightSeed_2SEEDS">
    <a:dk1>
      <a:srgbClr val="000000"/>
    </a:dk1>
    <a:lt1>
      <a:srgbClr val="FFFFFF"/>
    </a:lt1>
    <a:dk2>
      <a:srgbClr val="22363C"/>
    </a:dk2>
    <a:lt2>
      <a:srgbClr val="E2E8E8"/>
    </a:lt2>
    <a:accent1>
      <a:srgbClr val="EB4E4E"/>
    </a:accent1>
    <a:accent2>
      <a:srgbClr val="EE6EA4"/>
    </a:accent2>
    <a:accent3>
      <a:srgbClr val="EA8C49"/>
    </a:accent3>
    <a:accent4>
      <a:srgbClr val="36B59E"/>
    </a:accent4>
    <a:accent5>
      <a:srgbClr val="25B1DB"/>
    </a:accent5>
    <a:accent6>
      <a:srgbClr val="4E85EB"/>
    </a:accent6>
    <a:hlink>
      <a:srgbClr val="568D8D"/>
    </a:hlink>
    <a:folHlink>
      <a:srgbClr val="7F7F7F"/>
    </a:folHlink>
  </a:clrScheme>
</a:themeOverride>
</file>

<file path=ppt/theme/themeOverride3.xml><?xml version="1.0" encoding="utf-8"?>
<a:themeOverride xmlns:a="http://schemas.openxmlformats.org/drawingml/2006/main">
  <a:clrScheme name="AnalogousFromLightSeed_2SEEDS">
    <a:dk1>
      <a:srgbClr val="000000"/>
    </a:dk1>
    <a:lt1>
      <a:srgbClr val="FFFFFF"/>
    </a:lt1>
    <a:dk2>
      <a:srgbClr val="22363C"/>
    </a:dk2>
    <a:lt2>
      <a:srgbClr val="E2E8E8"/>
    </a:lt2>
    <a:accent1>
      <a:srgbClr val="EB4E4E"/>
    </a:accent1>
    <a:accent2>
      <a:srgbClr val="EE6EA4"/>
    </a:accent2>
    <a:accent3>
      <a:srgbClr val="EA8C49"/>
    </a:accent3>
    <a:accent4>
      <a:srgbClr val="36B59E"/>
    </a:accent4>
    <a:accent5>
      <a:srgbClr val="25B1DB"/>
    </a:accent5>
    <a:accent6>
      <a:srgbClr val="4E85EB"/>
    </a:accent6>
    <a:hlink>
      <a:srgbClr val="568D8D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C65EF2E43CCA44DA76BA777FC58311F" ma:contentTypeVersion="3" ma:contentTypeDescription="Создание документа." ma:contentTypeScope="" ma:versionID="2724defc9afab4ba1a9e46eb4b0e4ac5">
  <xsd:schema xmlns:xsd="http://www.w3.org/2001/XMLSchema" xmlns:xs="http://www.w3.org/2001/XMLSchema" xmlns:p="http://schemas.microsoft.com/office/2006/metadata/properties" xmlns:ns3="369218fa-e655-4f2a-b93b-5bca13a8c9ac" targetNamespace="http://schemas.microsoft.com/office/2006/metadata/properties" ma:root="true" ma:fieldsID="2d16007643ff3c404c83bbc70e9620f2" ns3:_="">
    <xsd:import namespace="369218fa-e655-4f2a-b93b-5bca13a8c9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218fa-e655-4f2a-b93b-5bca13a8c9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69218fa-e655-4f2a-b93b-5bca13a8c9a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34AAEA-3348-4AC2-A013-3DCFA5843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9218fa-e655-4f2a-b93b-5bca13a8c9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4324DD-4699-44A9-9DCD-AAEB64C0362A}">
  <ds:schemaRefs>
    <ds:schemaRef ds:uri="http://www.w3.org/XML/1998/namespace"/>
    <ds:schemaRef ds:uri="http://purl.org/dc/elements/1.1/"/>
    <ds:schemaRef ds:uri="http://schemas.openxmlformats.org/package/2006/metadata/core-properties"/>
    <ds:schemaRef ds:uri="369218fa-e655-4f2a-b93b-5bca13a8c9ac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D19221D-7948-49EC-90F7-556E93FA2D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3724</Words>
  <Application>Microsoft Office PowerPoint</Application>
  <PresentationFormat>Широкоэкранный</PresentationFormat>
  <Paragraphs>156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Calibri</vt:lpstr>
      <vt:lpstr>The Hand Bold</vt:lpstr>
      <vt:lpstr>The Serif Hand Black</vt:lpstr>
      <vt:lpstr>Times New Roman</vt:lpstr>
      <vt:lpstr>SketchyVTI</vt:lpstr>
      <vt:lpstr>Финансовые активы</vt:lpstr>
      <vt:lpstr>Национальный стандарт бухгалтерского учета и отчетности "Финансовые инструменты"</vt:lpstr>
      <vt:lpstr>Налоговый учет</vt:lpstr>
      <vt:lpstr>Финансовый актив</vt:lpstr>
      <vt:lpstr>При принятии к бухгалтерскому учету финансовый актив относится к одной из следующих категорий</vt:lpstr>
      <vt:lpstr>"Финансовые активы, учитываемые по амортизированной стоимости"</vt:lpstr>
      <vt:lpstr>К категории "Финансовые активы, учитываемые по амортизированной стоимости" могут быть отнесены</vt:lpstr>
      <vt:lpstr>"Финансовые активы, учитываемые по справедливой стоимости"</vt:lpstr>
      <vt:lpstr>К категории "Финансовые активы, учитываемые по справедливой стоимости" могут быть отнесены</vt:lpstr>
      <vt:lpstr>Оценка финансовых активов</vt:lpstr>
      <vt:lpstr>Оценка финансовых активов</vt:lpstr>
      <vt:lpstr>Некоторые определения</vt:lpstr>
      <vt:lpstr>Оценка финансовых активов</vt:lpstr>
      <vt:lpstr>Последующая оценка финансовых активов</vt:lpstr>
      <vt:lpstr>Изменение амортизируемой стоимости</vt:lpstr>
      <vt:lpstr>Обесценение финансовых активов</vt:lpstr>
      <vt:lpstr>Признаки обесценения</vt:lpstr>
      <vt:lpstr>Последующая оценка финансовых активов</vt:lpstr>
      <vt:lpstr>Проводки по изменению справедливой стоимости</vt:lpstr>
      <vt:lpstr>Упрощение практического характера</vt:lpstr>
      <vt:lpstr>Определение рыночной цены</vt:lpstr>
      <vt:lpstr>Текущая стоимость процентных облигаций рассчитывается по формуле</vt:lpstr>
      <vt:lpstr>Накопленный доход рассчитывается по формуле</vt:lpstr>
      <vt:lpstr>Курсовые разницы</vt:lpstr>
      <vt:lpstr>Прекращение признания финансовых активов</vt:lpstr>
      <vt:lpstr>Особенности бухгалтерского учета хозяйственных операций по сделкам РЕПО</vt:lpstr>
      <vt:lpstr>Последующая оценка</vt:lpstr>
      <vt:lpstr>Прекращение сделки</vt:lpstr>
      <vt:lpstr>Доходы в налоговом учете для финансовых активов, учитываемых по амортизированной стоимости </vt:lpstr>
      <vt:lpstr>Расходы в налоговом учете для финансовых активов, учитываемых по амортизированной стоимости </vt:lpstr>
      <vt:lpstr>Доходы в налоговом учете для финансовых активов, учитываемых по справедливой стоимости </vt:lpstr>
      <vt:lpstr>Расходы в налоговом учете для финансовых активов, учитываемых по справедливой стоимости </vt:lpstr>
      <vt:lpstr>Статья 181. Льготы по налогу на прибыль</vt:lpstr>
      <vt:lpstr>К ценным бумагам, прибыль (доход) от операций с которыми подлежит льготированию в соответствии с частью первой настоящего подпункта, относятся: </vt:lpstr>
      <vt:lpstr>Отражение в бухучете</vt:lpstr>
      <vt:lpstr>Отражение в бухучете</vt:lpstr>
      <vt:lpstr>Отражение в балансе</vt:lpstr>
      <vt:lpstr>Отражение в балансе</vt:lpstr>
      <vt:lpstr>Эквиваленты денежных средств</vt:lpstr>
      <vt:lpstr>Отражение в ОПУ</vt:lpstr>
      <vt:lpstr>ОДДС</vt:lpstr>
      <vt:lpstr>Доходом по облигации являются процент и (или) дисконт.</vt:lpstr>
      <vt:lpstr>ОДДС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 Krasilnikov</dc:creator>
  <cp:lastModifiedBy>Alex Krasilnikov</cp:lastModifiedBy>
  <cp:revision>2</cp:revision>
  <dcterms:created xsi:type="dcterms:W3CDTF">2023-02-12T09:27:28Z</dcterms:created>
  <dcterms:modified xsi:type="dcterms:W3CDTF">2023-05-13T03:59:45Z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0x0101007C65EF2E43CCA44DA76BA777FC58311F</vt:lpwstr>
  </property>
</Properties>
</file>