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8" r:id="rId3"/>
    <p:sldMasterId id="2147483703" r:id="rId4"/>
  </p:sldMasterIdLst>
  <p:notesMasterIdLst>
    <p:notesMasterId r:id="rId29"/>
  </p:notesMasterIdLst>
  <p:sldIdLst>
    <p:sldId id="468" r:id="rId5"/>
    <p:sldId id="521" r:id="rId6"/>
    <p:sldId id="276" r:id="rId7"/>
    <p:sldId id="508" r:id="rId8"/>
    <p:sldId id="507" r:id="rId9"/>
    <p:sldId id="280" r:id="rId10"/>
    <p:sldId id="509" r:id="rId11"/>
    <p:sldId id="500" r:id="rId12"/>
    <p:sldId id="501" r:id="rId13"/>
    <p:sldId id="510" r:id="rId14"/>
    <p:sldId id="502" r:id="rId15"/>
    <p:sldId id="511" r:id="rId16"/>
    <p:sldId id="512" r:id="rId17"/>
    <p:sldId id="513" r:id="rId18"/>
    <p:sldId id="515" r:id="rId19"/>
    <p:sldId id="514" r:id="rId20"/>
    <p:sldId id="516" r:id="rId21"/>
    <p:sldId id="517" r:id="rId22"/>
    <p:sldId id="518" r:id="rId23"/>
    <p:sldId id="519" r:id="rId24"/>
    <p:sldId id="503" r:id="rId25"/>
    <p:sldId id="506" r:id="rId26"/>
    <p:sldId id="520" r:id="rId27"/>
    <p:sldId id="289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8482" autoAdjust="0"/>
  </p:normalViewPr>
  <p:slideViewPr>
    <p:cSldViewPr>
      <p:cViewPr varScale="1">
        <p:scale>
          <a:sx n="76" d="100"/>
          <a:sy n="76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94B51-BCDE-4052-80A1-6DC1C71DF2C4}" type="datetimeFigureOut">
              <a:rPr lang="pl-PL" smtClean="0"/>
              <a:t>12.02.2020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4D267-9D82-4078-8025-A24D3D074F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89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429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D267-9D82-4078-8025-A24D3D074F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4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>
            <a:extLst>
              <a:ext uri="{FF2B5EF4-FFF2-40B4-BE49-F238E27FC236}">
                <a16:creationId xmlns:a16="http://schemas.microsoft.com/office/drawing/2014/main" id="{6C3C6803-9C2E-444E-B804-93979671675F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29003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3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1">
            <a:extLst>
              <a:ext uri="{FF2B5EF4-FFF2-40B4-BE49-F238E27FC236}">
                <a16:creationId xmlns:a16="http://schemas.microsoft.com/office/drawing/2014/main" id="{97D2D7FA-7EB7-8C49-9559-8D3AEA3C9D31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60676" y="6393515"/>
            <a:ext cx="338924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55081" y="6395720"/>
            <a:ext cx="404622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9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6D6A98C1-561E-314E-99DC-D9ED2330478D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602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7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94E13752-5A08-3540-B5BC-7E9F98484B4B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602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9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229AE9AB-9A3C-CD4A-B9FA-C169E40B9C2C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5" t="-28628" r="1" b="-5643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602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6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>
            <a:extLst>
              <a:ext uri="{FF2B5EF4-FFF2-40B4-BE49-F238E27FC236}">
                <a16:creationId xmlns:a16="http://schemas.microsoft.com/office/drawing/2014/main" id="{6C3C6803-9C2E-444E-B804-93979671675F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29003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71">
            <a:extLst>
              <a:ext uri="{FF2B5EF4-FFF2-40B4-BE49-F238E27FC236}">
                <a16:creationId xmlns:a16="http://schemas.microsoft.com/office/drawing/2014/main" id="{D4BD5705-80AD-F94C-BF42-5E307A8A7FBA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70615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3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>
            <a:extLst>
              <a:ext uri="{FF2B5EF4-FFF2-40B4-BE49-F238E27FC236}">
                <a16:creationId xmlns:a16="http://schemas.microsoft.com/office/drawing/2014/main" id="{B3EF69A8-C780-524D-A737-F4D8FEBBFC30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178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000000"/>
              </a:solidFill>
            </a:endParaRPr>
          </a:p>
        </p:txBody>
      </p:sp>
      <p:sp>
        <p:nvSpPr>
          <p:cNvPr id="7" name="Shape 271">
            <a:extLst>
              <a:ext uri="{FF2B5EF4-FFF2-40B4-BE49-F238E27FC236}">
                <a16:creationId xmlns:a16="http://schemas.microsoft.com/office/drawing/2014/main" id="{D464C324-4AF1-3E43-B864-E60359473EF3}"/>
              </a:ext>
            </a:extLst>
          </p:cNvPr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178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36115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62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71">
            <a:extLst>
              <a:ext uri="{FF2B5EF4-FFF2-40B4-BE49-F238E27FC236}">
                <a16:creationId xmlns:a16="http://schemas.microsoft.com/office/drawing/2014/main" id="{DD280113-D797-F744-A1FA-2079CA3FEDD4}"/>
              </a:ext>
            </a:extLst>
          </p:cNvPr>
          <p:cNvSpPr/>
          <p:nvPr userDrawn="1"/>
        </p:nvSpPr>
        <p:spPr>
          <a:xfrm>
            <a:off x="7010400" y="203211"/>
            <a:ext cx="1981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hape 271">
            <a:extLst>
              <a:ext uri="{FF2B5EF4-FFF2-40B4-BE49-F238E27FC236}">
                <a16:creationId xmlns:a16="http://schemas.microsoft.com/office/drawing/2014/main" id="{3833F306-99C1-874A-A493-F069F7D8ADB8}"/>
              </a:ext>
            </a:extLst>
          </p:cNvPr>
          <p:cNvSpPr/>
          <p:nvPr userDrawn="1"/>
        </p:nvSpPr>
        <p:spPr>
          <a:xfrm>
            <a:off x="152400" y="203211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7010400" y="203211"/>
            <a:ext cx="1981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152400" y="203211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5562600" cy="2366963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5562600" cy="185896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 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82927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defTabSz="68576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96" y="3225803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52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71"/>
          <p:cNvSpPr/>
          <p:nvPr/>
        </p:nvSpPr>
        <p:spPr>
          <a:xfrm>
            <a:off x="152400" y="203211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hape 271">
            <a:extLst>
              <a:ext uri="{FF2B5EF4-FFF2-40B4-BE49-F238E27FC236}">
                <a16:creationId xmlns:a16="http://schemas.microsoft.com/office/drawing/2014/main" id="{1205E8DD-4ABE-0041-A500-7AEC668ED4E6}"/>
              </a:ext>
            </a:extLst>
          </p:cNvPr>
          <p:cNvSpPr/>
          <p:nvPr userDrawn="1"/>
        </p:nvSpPr>
        <p:spPr>
          <a:xfrm>
            <a:off x="152400" y="203211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514600" y="13"/>
            <a:ext cx="6641784" cy="685323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5299" y="1143001"/>
            <a:ext cx="1854991" cy="2379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284" y="3602037"/>
            <a:ext cx="1854992" cy="278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Text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240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algn="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Users\Keyzmany\Dropbox\~DT Global\DTG Logo\DTG Logo\DTG Logo Master\DTG_Logo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5" y="336147"/>
            <a:ext cx="1828800" cy="6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20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71">
            <a:extLst>
              <a:ext uri="{FF2B5EF4-FFF2-40B4-BE49-F238E27FC236}">
                <a16:creationId xmlns:a16="http://schemas.microsoft.com/office/drawing/2014/main" id="{E82029D6-9B44-B54B-BB8B-1C3252B0210E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bIns="0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>
              <a:lnSpc>
                <a:spcPct val="100000"/>
              </a:lnSpc>
              <a:spcBef>
                <a:spcPts val="300"/>
              </a:spcBef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344">
              <a:lnSpc>
                <a:spcPct val="100000"/>
              </a:lnSpc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51510" indent="-137160">
              <a:lnSpc>
                <a:spcPct val="100000"/>
              </a:lnSpc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49851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71">
            <a:extLst>
              <a:ext uri="{FF2B5EF4-FFF2-40B4-BE49-F238E27FC236}">
                <a16:creationId xmlns:a16="http://schemas.microsoft.com/office/drawing/2014/main" id="{D4BD5705-80AD-F94C-BF42-5E307A8A7FBA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70615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05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>
            <a:extLst>
              <a:ext uri="{FF2B5EF4-FFF2-40B4-BE49-F238E27FC236}">
                <a16:creationId xmlns:a16="http://schemas.microsoft.com/office/drawing/2014/main" id="{E8581353-B3FA-9449-A13A-6B533BB827F4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55193"/>
            <a:ext cx="4057650" cy="4351339"/>
          </a:xfrm>
        </p:spPr>
        <p:txBody>
          <a:bodyPr tIns="0" bIns="0">
            <a:normAutofit/>
          </a:bodyPr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137160">
              <a:spcBef>
                <a:spcPts val="300"/>
              </a:spcBef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344" indent="-137160"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51450" indent="-137160"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88594" indent="-1371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2" y="1155193"/>
            <a:ext cx="4056459" cy="4351339"/>
          </a:xfrm>
        </p:spPr>
        <p:txBody>
          <a:bodyPr tIns="0" bIns="0"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22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71">
            <a:extLst>
              <a:ext uri="{FF2B5EF4-FFF2-40B4-BE49-F238E27FC236}">
                <a16:creationId xmlns:a16="http://schemas.microsoft.com/office/drawing/2014/main" id="{F2A44FE8-29DC-914A-B293-0E08A287BCCC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1152144"/>
            <a:ext cx="4065270" cy="82391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876" y="1966915"/>
            <a:ext cx="4065270" cy="368458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56" y="1152144"/>
            <a:ext cx="4056459" cy="82391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56" y="1966915"/>
            <a:ext cx="4056459" cy="368458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1147589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87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71">
            <a:extLst>
              <a:ext uri="{FF2B5EF4-FFF2-40B4-BE49-F238E27FC236}">
                <a16:creationId xmlns:a16="http://schemas.microsoft.com/office/drawing/2014/main" id="{FBC8FB09-64FB-2A49-9A5B-C2818C017DEA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76" y="0"/>
            <a:ext cx="8452724" cy="1147589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0676" y="6393515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081" y="6395720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46890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2541280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47269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6945645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11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1">
            <a:extLst>
              <a:ext uri="{FF2B5EF4-FFF2-40B4-BE49-F238E27FC236}">
                <a16:creationId xmlns:a16="http://schemas.microsoft.com/office/drawing/2014/main" id="{97D2D7FA-7EB7-8C49-9559-8D3AEA3C9D31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60676" y="6393515"/>
            <a:ext cx="338924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55081" y="6395720"/>
            <a:ext cx="404622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4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6D6A98C1-561E-314E-99DC-D9ED2330478D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9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50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94E13752-5A08-3540-B5BC-7E9F98484B4B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11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9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1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229AE9AB-9A3C-CD4A-B9FA-C169E40B9C2C}"/>
              </a:ext>
            </a:extLst>
          </p:cNvPr>
          <p:cNvSpPr/>
          <p:nvPr userDrawn="1"/>
        </p:nvSpPr>
        <p:spPr>
          <a:xfrm>
            <a:off x="152400" y="203211"/>
            <a:ext cx="8839200" cy="647699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5" t="-28628" r="1" b="-5643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9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53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>
            <a:extLst>
              <a:ext uri="{FF2B5EF4-FFF2-40B4-BE49-F238E27FC236}">
                <a16:creationId xmlns:a16="http://schemas.microsoft.com/office/drawing/2014/main" id="{6C3C6803-9C2E-444E-B804-93979671675F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29003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09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71">
            <a:extLst>
              <a:ext uri="{FF2B5EF4-FFF2-40B4-BE49-F238E27FC236}">
                <a16:creationId xmlns:a16="http://schemas.microsoft.com/office/drawing/2014/main" id="{D4BD5705-80AD-F94C-BF42-5E307A8A7FBA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70615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9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>
            <a:extLst>
              <a:ext uri="{FF2B5EF4-FFF2-40B4-BE49-F238E27FC236}">
                <a16:creationId xmlns:a16="http://schemas.microsoft.com/office/drawing/2014/main" id="{B3EF69A8-C780-524D-A737-F4D8FEBBFC30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178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000000"/>
              </a:solidFill>
            </a:endParaRPr>
          </a:p>
        </p:txBody>
      </p:sp>
      <p:sp>
        <p:nvSpPr>
          <p:cNvPr id="7" name="Shape 271">
            <a:extLst>
              <a:ext uri="{FF2B5EF4-FFF2-40B4-BE49-F238E27FC236}">
                <a16:creationId xmlns:a16="http://schemas.microsoft.com/office/drawing/2014/main" id="{D464C324-4AF1-3E43-B864-E60359473EF3}"/>
              </a:ext>
            </a:extLst>
          </p:cNvPr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178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36115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93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>
            <a:extLst>
              <a:ext uri="{FF2B5EF4-FFF2-40B4-BE49-F238E27FC236}">
                <a16:creationId xmlns:a16="http://schemas.microsoft.com/office/drawing/2014/main" id="{B3EF69A8-C780-524D-A737-F4D8FEBBFC30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178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000000"/>
              </a:solidFill>
            </a:endParaRPr>
          </a:p>
        </p:txBody>
      </p:sp>
      <p:sp>
        <p:nvSpPr>
          <p:cNvPr id="7" name="Shape 271">
            <a:extLst>
              <a:ext uri="{FF2B5EF4-FFF2-40B4-BE49-F238E27FC236}">
                <a16:creationId xmlns:a16="http://schemas.microsoft.com/office/drawing/2014/main" id="{D464C324-4AF1-3E43-B864-E60359473EF3}"/>
              </a:ext>
            </a:extLst>
          </p:cNvPr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178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6" y="436115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5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71">
            <a:extLst>
              <a:ext uri="{FF2B5EF4-FFF2-40B4-BE49-F238E27FC236}">
                <a16:creationId xmlns:a16="http://schemas.microsoft.com/office/drawing/2014/main" id="{DD280113-D797-F744-A1FA-2079CA3FEDD4}"/>
              </a:ext>
            </a:extLst>
          </p:cNvPr>
          <p:cNvSpPr/>
          <p:nvPr userDrawn="1"/>
        </p:nvSpPr>
        <p:spPr>
          <a:xfrm>
            <a:off x="7010400" y="203207"/>
            <a:ext cx="1981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hape 271">
            <a:extLst>
              <a:ext uri="{FF2B5EF4-FFF2-40B4-BE49-F238E27FC236}">
                <a16:creationId xmlns:a16="http://schemas.microsoft.com/office/drawing/2014/main" id="{3833F306-99C1-874A-A493-F069F7D8ADB8}"/>
              </a:ext>
            </a:extLst>
          </p:cNvPr>
          <p:cNvSpPr/>
          <p:nvPr userDrawn="1"/>
        </p:nvSpPr>
        <p:spPr>
          <a:xfrm>
            <a:off x="152400" y="203207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7010400" y="203207"/>
            <a:ext cx="1981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152400" y="203207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5562600" cy="2366963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5562600" cy="185896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 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82927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defTabSz="68576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92" y="3225803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52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71"/>
          <p:cNvSpPr/>
          <p:nvPr/>
        </p:nvSpPr>
        <p:spPr>
          <a:xfrm>
            <a:off x="152400" y="203207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hape 271">
            <a:extLst>
              <a:ext uri="{FF2B5EF4-FFF2-40B4-BE49-F238E27FC236}">
                <a16:creationId xmlns:a16="http://schemas.microsoft.com/office/drawing/2014/main" id="{1205E8DD-4ABE-0041-A500-7AEC668ED4E6}"/>
              </a:ext>
            </a:extLst>
          </p:cNvPr>
          <p:cNvSpPr/>
          <p:nvPr userDrawn="1"/>
        </p:nvSpPr>
        <p:spPr>
          <a:xfrm>
            <a:off x="152400" y="203207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514600" y="9"/>
            <a:ext cx="6641784" cy="685323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5293" y="1143001"/>
            <a:ext cx="1854991" cy="2379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284" y="3602037"/>
            <a:ext cx="1854992" cy="278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Text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240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algn="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Users\Keyzmany\Dropbox\~DT Global\DTG Logo\DTG Logo\DTG Logo Master\DTG_Logo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5" y="336143"/>
            <a:ext cx="1828800" cy="6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11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71">
            <a:extLst>
              <a:ext uri="{FF2B5EF4-FFF2-40B4-BE49-F238E27FC236}">
                <a16:creationId xmlns:a16="http://schemas.microsoft.com/office/drawing/2014/main" id="{E82029D6-9B44-B54B-BB8B-1C3252B0210E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bIns="0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>
              <a:lnSpc>
                <a:spcPct val="100000"/>
              </a:lnSpc>
              <a:spcBef>
                <a:spcPts val="300"/>
              </a:spcBef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344">
              <a:lnSpc>
                <a:spcPct val="100000"/>
              </a:lnSpc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51510" indent="-137160">
              <a:lnSpc>
                <a:spcPct val="100000"/>
              </a:lnSpc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071344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>
            <a:extLst>
              <a:ext uri="{FF2B5EF4-FFF2-40B4-BE49-F238E27FC236}">
                <a16:creationId xmlns:a16="http://schemas.microsoft.com/office/drawing/2014/main" id="{E8581353-B3FA-9449-A13A-6B533BB827F4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55193"/>
            <a:ext cx="4057650" cy="4351339"/>
          </a:xfrm>
        </p:spPr>
        <p:txBody>
          <a:bodyPr tIns="0" bIns="0">
            <a:normAutofit/>
          </a:bodyPr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137160">
              <a:spcBef>
                <a:spcPts val="300"/>
              </a:spcBef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344" indent="-137160"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51450" indent="-137160"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88594" indent="-1371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2" y="1155193"/>
            <a:ext cx="4056459" cy="4351339"/>
          </a:xfrm>
        </p:spPr>
        <p:txBody>
          <a:bodyPr tIns="0" bIns="0"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71">
            <a:extLst>
              <a:ext uri="{FF2B5EF4-FFF2-40B4-BE49-F238E27FC236}">
                <a16:creationId xmlns:a16="http://schemas.microsoft.com/office/drawing/2014/main" id="{F2A44FE8-29DC-914A-B293-0E08A287BCCC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1152144"/>
            <a:ext cx="4065270" cy="82391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876" y="1966915"/>
            <a:ext cx="4065270" cy="368458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50" y="1152144"/>
            <a:ext cx="4056459" cy="82391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50" y="1966915"/>
            <a:ext cx="4056459" cy="368458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1147589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3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71">
            <a:extLst>
              <a:ext uri="{FF2B5EF4-FFF2-40B4-BE49-F238E27FC236}">
                <a16:creationId xmlns:a16="http://schemas.microsoft.com/office/drawing/2014/main" id="{FBC8FB09-64FB-2A49-9A5B-C2818C017DEA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76" y="0"/>
            <a:ext cx="8452724" cy="1147589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0676" y="6393515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081" y="6395720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46885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2541279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47269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6945639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28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1">
            <a:extLst>
              <a:ext uri="{FF2B5EF4-FFF2-40B4-BE49-F238E27FC236}">
                <a16:creationId xmlns:a16="http://schemas.microsoft.com/office/drawing/2014/main" id="{97D2D7FA-7EB7-8C49-9559-8D3AEA3C9D31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60676" y="6393515"/>
            <a:ext cx="338924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55081" y="6395720"/>
            <a:ext cx="404622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94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6D6A98C1-561E-314E-99DC-D9ED2330478D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5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90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94E13752-5A08-3540-B5BC-7E9F98484B4B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07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5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67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229AE9AB-9A3C-CD4A-B9FA-C169E40B9C2C}"/>
              </a:ext>
            </a:extLst>
          </p:cNvPr>
          <p:cNvSpPr/>
          <p:nvPr userDrawn="1"/>
        </p:nvSpPr>
        <p:spPr>
          <a:xfrm>
            <a:off x="152400" y="203207"/>
            <a:ext cx="8839200" cy="647699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5" t="-28628" r="1" b="-5643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5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71">
            <a:extLst>
              <a:ext uri="{FF2B5EF4-FFF2-40B4-BE49-F238E27FC236}">
                <a16:creationId xmlns:a16="http://schemas.microsoft.com/office/drawing/2014/main" id="{DD280113-D797-F744-A1FA-2079CA3FEDD4}"/>
              </a:ext>
            </a:extLst>
          </p:cNvPr>
          <p:cNvSpPr/>
          <p:nvPr userDrawn="1"/>
        </p:nvSpPr>
        <p:spPr>
          <a:xfrm>
            <a:off x="7010400" y="203214"/>
            <a:ext cx="1981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hape 271">
            <a:extLst>
              <a:ext uri="{FF2B5EF4-FFF2-40B4-BE49-F238E27FC236}">
                <a16:creationId xmlns:a16="http://schemas.microsoft.com/office/drawing/2014/main" id="{3833F306-99C1-874A-A493-F069F7D8ADB8}"/>
              </a:ext>
            </a:extLst>
          </p:cNvPr>
          <p:cNvSpPr/>
          <p:nvPr userDrawn="1"/>
        </p:nvSpPr>
        <p:spPr>
          <a:xfrm>
            <a:off x="152400" y="203214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7010400" y="203214"/>
            <a:ext cx="1981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152400" y="203214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1"/>
            <a:ext cx="5562600" cy="2366963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5562600" cy="185896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 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82927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defTabSz="68576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96" y="3225803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74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>
            <a:extLst>
              <a:ext uri="{FF2B5EF4-FFF2-40B4-BE49-F238E27FC236}">
                <a16:creationId xmlns:a16="http://schemas.microsoft.com/office/drawing/2014/main" id="{6C3C6803-9C2E-444E-B804-93979671675F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Month, Day, Year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0" y="429003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18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71">
            <a:extLst>
              <a:ext uri="{FF2B5EF4-FFF2-40B4-BE49-F238E27FC236}">
                <a16:creationId xmlns:a16="http://schemas.microsoft.com/office/drawing/2014/main" id="{D4BD5705-80AD-F94C-BF42-5E307A8A7FBA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Month, Day, Year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0" y="470613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43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>
            <a:extLst>
              <a:ext uri="{FF2B5EF4-FFF2-40B4-BE49-F238E27FC236}">
                <a16:creationId xmlns:a16="http://schemas.microsoft.com/office/drawing/2014/main" id="{B3EF69A8-C780-524D-A737-F4D8FEBBFC30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178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000000"/>
              </a:solidFill>
            </a:endParaRPr>
          </a:p>
        </p:txBody>
      </p:sp>
      <p:sp>
        <p:nvSpPr>
          <p:cNvPr id="7" name="Shape 271">
            <a:extLst>
              <a:ext uri="{FF2B5EF4-FFF2-40B4-BE49-F238E27FC236}">
                <a16:creationId xmlns:a16="http://schemas.microsoft.com/office/drawing/2014/main" id="{D464C324-4AF1-3E43-B864-E60359473EF3}"/>
              </a:ext>
            </a:extLst>
          </p:cNvPr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178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6858000" cy="2366963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6858000" cy="16557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75400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Month, Day, Year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9" y="436114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6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71">
            <a:extLst>
              <a:ext uri="{FF2B5EF4-FFF2-40B4-BE49-F238E27FC236}">
                <a16:creationId xmlns:a16="http://schemas.microsoft.com/office/drawing/2014/main" id="{DD280113-D797-F744-A1FA-2079CA3FEDD4}"/>
              </a:ext>
            </a:extLst>
          </p:cNvPr>
          <p:cNvSpPr/>
          <p:nvPr userDrawn="1"/>
        </p:nvSpPr>
        <p:spPr>
          <a:xfrm>
            <a:off x="7010400" y="203202"/>
            <a:ext cx="1981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hape 271">
            <a:extLst>
              <a:ext uri="{FF2B5EF4-FFF2-40B4-BE49-F238E27FC236}">
                <a16:creationId xmlns:a16="http://schemas.microsoft.com/office/drawing/2014/main" id="{3833F306-99C1-874A-A493-F069F7D8ADB8}"/>
              </a:ext>
            </a:extLst>
          </p:cNvPr>
          <p:cNvSpPr/>
          <p:nvPr userDrawn="1"/>
        </p:nvSpPr>
        <p:spPr>
          <a:xfrm>
            <a:off x="152400" y="203202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7010400" y="203202"/>
            <a:ext cx="1981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152400" y="203202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5562600" cy="2366963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5562600" cy="185896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 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82927"/>
            <a:ext cx="1851660" cy="18288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1D2C4C"/>
                </a:solidFill>
              </a:rPr>
              <a:t>Month, Day, Year</a:t>
            </a:r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defTabSz="68576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Keyzmany\Dropbox\~DT Global\DTG Logo\DTG Logo\DTG Logo White\DTG_Logo_White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84" y="3225801"/>
            <a:ext cx="1463633" cy="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95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71"/>
          <p:cNvSpPr/>
          <p:nvPr/>
        </p:nvSpPr>
        <p:spPr>
          <a:xfrm>
            <a:off x="152400" y="203202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hape 271">
            <a:extLst>
              <a:ext uri="{FF2B5EF4-FFF2-40B4-BE49-F238E27FC236}">
                <a16:creationId xmlns:a16="http://schemas.microsoft.com/office/drawing/2014/main" id="{1205E8DD-4ABE-0041-A500-7AEC668ED4E6}"/>
              </a:ext>
            </a:extLst>
          </p:cNvPr>
          <p:cNvSpPr/>
          <p:nvPr userDrawn="1"/>
        </p:nvSpPr>
        <p:spPr>
          <a:xfrm>
            <a:off x="152400" y="203202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514600" y="3"/>
            <a:ext cx="6641784" cy="685323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5285" y="1143000"/>
            <a:ext cx="1854991" cy="2379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284" y="3602037"/>
            <a:ext cx="1854992" cy="278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Text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240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algn="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Users\Keyzmany\Dropbox\~DT Global\DTG Logo\DTG Logo\DTG Logo Master\DTG_Logo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5" y="336138"/>
            <a:ext cx="1828800" cy="6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6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71">
            <a:extLst>
              <a:ext uri="{FF2B5EF4-FFF2-40B4-BE49-F238E27FC236}">
                <a16:creationId xmlns:a16="http://schemas.microsoft.com/office/drawing/2014/main" id="{E82029D6-9B44-B54B-BB8B-1C3252B0210E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bIns="0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>
              <a:lnSpc>
                <a:spcPct val="100000"/>
              </a:lnSpc>
              <a:spcBef>
                <a:spcPts val="300"/>
              </a:spcBef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344">
              <a:lnSpc>
                <a:spcPct val="100000"/>
              </a:lnSpc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51510" indent="-137160">
              <a:lnSpc>
                <a:spcPct val="100000"/>
              </a:lnSpc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1D2C4C"/>
                </a:solidFill>
              </a:rPr>
              <a:t>Presentation Title</a:t>
            </a:r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84202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>
            <a:extLst>
              <a:ext uri="{FF2B5EF4-FFF2-40B4-BE49-F238E27FC236}">
                <a16:creationId xmlns:a16="http://schemas.microsoft.com/office/drawing/2014/main" id="{E8581353-B3FA-9449-A13A-6B533BB827F4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55193"/>
            <a:ext cx="4057650" cy="4351339"/>
          </a:xfrm>
        </p:spPr>
        <p:txBody>
          <a:bodyPr tIns="0" bIns="0">
            <a:normAutofit/>
          </a:bodyPr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137160">
              <a:spcBef>
                <a:spcPts val="300"/>
              </a:spcBef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344" indent="-137160"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51450" indent="-137160"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88594" indent="-1371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1" y="1155193"/>
            <a:ext cx="4056459" cy="4351339"/>
          </a:xfrm>
        </p:spPr>
        <p:txBody>
          <a:bodyPr tIns="0" bIns="0"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1D2C4C"/>
                </a:solidFill>
              </a:rPr>
              <a:t>Presentation Title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26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71">
            <a:extLst>
              <a:ext uri="{FF2B5EF4-FFF2-40B4-BE49-F238E27FC236}">
                <a16:creationId xmlns:a16="http://schemas.microsoft.com/office/drawing/2014/main" id="{F2A44FE8-29DC-914A-B293-0E08A287BCCC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1152144"/>
            <a:ext cx="4065270" cy="82391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876" y="1966913"/>
            <a:ext cx="4065270" cy="368458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2" y="1152144"/>
            <a:ext cx="4056459" cy="82391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2" y="1966913"/>
            <a:ext cx="4056459" cy="368458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1147589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1D2C4C"/>
                </a:solidFill>
              </a:rPr>
              <a:t>Presentation Title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13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71">
            <a:extLst>
              <a:ext uri="{FF2B5EF4-FFF2-40B4-BE49-F238E27FC236}">
                <a16:creationId xmlns:a16="http://schemas.microsoft.com/office/drawing/2014/main" id="{FBC8FB09-64FB-2A49-9A5B-C2818C017DEA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76" y="0"/>
            <a:ext cx="8452724" cy="1147589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0676" y="6393515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081" y="6395720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1D2C4C"/>
                </a:solidFill>
              </a:rPr>
              <a:t>Presentation Title</a:t>
            </a:r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46877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2541271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47261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6945631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7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71"/>
          <p:cNvSpPr/>
          <p:nvPr/>
        </p:nvSpPr>
        <p:spPr>
          <a:xfrm>
            <a:off x="152400" y="203214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hape 271">
            <a:extLst>
              <a:ext uri="{FF2B5EF4-FFF2-40B4-BE49-F238E27FC236}">
                <a16:creationId xmlns:a16="http://schemas.microsoft.com/office/drawing/2014/main" id="{1205E8DD-4ABE-0041-A500-7AEC668ED4E6}"/>
              </a:ext>
            </a:extLst>
          </p:cNvPr>
          <p:cNvSpPr/>
          <p:nvPr userDrawn="1"/>
        </p:nvSpPr>
        <p:spPr>
          <a:xfrm>
            <a:off x="152400" y="203214"/>
            <a:ext cx="67056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514600" y="15"/>
            <a:ext cx="6641784" cy="685323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5303" y="1143001"/>
            <a:ext cx="1854991" cy="2379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284" y="3602037"/>
            <a:ext cx="1854992" cy="278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Text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240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algn="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Users\Keyzmany\Dropbox\~DT Global\DTG Logo\DTG Logo\DTG Logo Master\DTG_Logo_Screen_SM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5" y="336150"/>
            <a:ext cx="1828800" cy="6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4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1">
            <a:extLst>
              <a:ext uri="{FF2B5EF4-FFF2-40B4-BE49-F238E27FC236}">
                <a16:creationId xmlns:a16="http://schemas.microsoft.com/office/drawing/2014/main" id="{97D2D7FA-7EB7-8C49-9559-8D3AEA3C9D31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60676" y="6393515"/>
            <a:ext cx="338924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55081" y="6395720"/>
            <a:ext cx="404622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C4C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93267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6D6A98C1-561E-314E-99DC-D9ED2330478D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0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52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94E13752-5A08-3540-B5BC-7E9F98484B4B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02"/>
            <a:ext cx="8839200" cy="64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0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99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>
            <a:extLst>
              <a:ext uri="{FF2B5EF4-FFF2-40B4-BE49-F238E27FC236}">
                <a16:creationId xmlns:a16="http://schemas.microsoft.com/office/drawing/2014/main" id="{229AE9AB-9A3C-CD4A-B9FA-C169E40B9C2C}"/>
              </a:ext>
            </a:extLst>
          </p:cNvPr>
          <p:cNvSpPr/>
          <p:nvPr userDrawn="1"/>
        </p:nvSpPr>
        <p:spPr>
          <a:xfrm>
            <a:off x="152400" y="203202"/>
            <a:ext cx="8839200" cy="647699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5" t="-28628" r="1" b="-5643"/>
            </a:stretch>
          </a:blip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Keyzmany\Dropbox\~DT Global\DTG Logo\DTG Logo\DTG Logo White\DTG_Logo_White_Screen_LR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28590"/>
            <a:ext cx="4114800" cy="14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71">
            <a:extLst>
              <a:ext uri="{FF2B5EF4-FFF2-40B4-BE49-F238E27FC236}">
                <a16:creationId xmlns:a16="http://schemas.microsoft.com/office/drawing/2014/main" id="{E82029D6-9B44-B54B-BB8B-1C3252B0210E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bIns="0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>
              <a:lnSpc>
                <a:spcPct val="100000"/>
              </a:lnSpc>
              <a:spcBef>
                <a:spcPts val="300"/>
              </a:spcBef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344">
              <a:lnSpc>
                <a:spcPct val="100000"/>
              </a:lnSpc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51510" indent="-137160">
              <a:lnSpc>
                <a:spcPct val="100000"/>
              </a:lnSpc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6340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1">
            <a:extLst>
              <a:ext uri="{FF2B5EF4-FFF2-40B4-BE49-F238E27FC236}">
                <a16:creationId xmlns:a16="http://schemas.microsoft.com/office/drawing/2014/main" id="{E8581353-B3FA-9449-A13A-6B533BB827F4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55193"/>
            <a:ext cx="4057650" cy="4351339"/>
          </a:xfrm>
        </p:spPr>
        <p:txBody>
          <a:bodyPr tIns="0" bIns="0">
            <a:normAutofit/>
          </a:bodyPr>
          <a:lstStyle>
            <a:lvl1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137160">
              <a:spcBef>
                <a:spcPts val="300"/>
              </a:spcBef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344" indent="-137160"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51450" indent="-137160"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88594" indent="-1371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2" y="1155193"/>
            <a:ext cx="4056459" cy="4351339"/>
          </a:xfrm>
        </p:spPr>
        <p:txBody>
          <a:bodyPr tIns="0" bIns="0"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3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71">
            <a:extLst>
              <a:ext uri="{FF2B5EF4-FFF2-40B4-BE49-F238E27FC236}">
                <a16:creationId xmlns:a16="http://schemas.microsoft.com/office/drawing/2014/main" id="{F2A44FE8-29DC-914A-B293-0E08A287BCCC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1152144"/>
            <a:ext cx="4065270" cy="82391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876" y="1966915"/>
            <a:ext cx="4065270" cy="368458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60" y="1152144"/>
            <a:ext cx="4056459" cy="82391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60" y="1966915"/>
            <a:ext cx="4056459" cy="368458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1147589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460676" y="6375400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555081" y="6377605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5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71">
            <a:extLst>
              <a:ext uri="{FF2B5EF4-FFF2-40B4-BE49-F238E27FC236}">
                <a16:creationId xmlns:a16="http://schemas.microsoft.com/office/drawing/2014/main" id="{FBC8FB09-64FB-2A49-9A5B-C2818C017DEA}"/>
              </a:ext>
            </a:extLst>
          </p:cNvPr>
          <p:cNvSpPr/>
          <p:nvPr userDrawn="1"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271"/>
          <p:cNvSpPr/>
          <p:nvPr/>
        </p:nvSpPr>
        <p:spPr>
          <a:xfrm>
            <a:off x="152400" y="203214"/>
            <a:ext cx="8839200" cy="64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76" y="0"/>
            <a:ext cx="8452724" cy="1147589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0676" y="6393515"/>
            <a:ext cx="338924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081" y="6395720"/>
            <a:ext cx="4046220" cy="18288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46890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2541280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47269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6945649" y="1147589"/>
            <a:ext cx="1857375" cy="5084763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1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1147589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1148420"/>
            <a:ext cx="8452724" cy="5019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676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fld id="{4755468B-C2BA-8B42-ABD6-597061763577}" type="slidenum">
              <a:rPr lang="en-US" smtClean="0">
                <a:solidFill>
                  <a:srgbClr val="1D2C4C"/>
                </a:solidFill>
              </a:rPr>
              <a:pPr defTabSz="685766"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6200000" flipH="1">
            <a:off x="83910" y="-37245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-604181" y="683364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-604181" y="1148420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-520785" y="6179987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-604181" y="6584189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-604181" y="3384233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198373" y="-632849"/>
            <a:ext cx="341375" cy="520785"/>
            <a:chOff x="1780034" y="-474638"/>
            <a:chExt cx="341375" cy="390589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44125" y="-621121"/>
            <a:ext cx="341375" cy="520785"/>
            <a:chOff x="1780034" y="-474638"/>
            <a:chExt cx="341375" cy="390589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396760" y="-632849"/>
            <a:ext cx="341375" cy="520785"/>
            <a:chOff x="1780034" y="-474638"/>
            <a:chExt cx="341375" cy="390589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595123" y="-632849"/>
            <a:ext cx="341375" cy="520785"/>
            <a:chOff x="1780034" y="-474638"/>
            <a:chExt cx="341375" cy="390589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793500" y="-632849"/>
            <a:ext cx="341375" cy="520785"/>
            <a:chOff x="1780034" y="-474638"/>
            <a:chExt cx="341375" cy="390589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flipH="1">
            <a:off x="-604181" y="267484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-604181" y="683261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55081" y="6430279"/>
            <a:ext cx="404622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endParaRPr lang="en-US" dirty="0">
              <a:solidFill>
                <a:srgbClr val="1D2C4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" y="-621121"/>
            <a:ext cx="341375" cy="520785"/>
            <a:chOff x="1780034" y="-474638"/>
            <a:chExt cx="341375" cy="390589"/>
          </a:xfrm>
        </p:grpSpPr>
        <p:cxnSp>
          <p:nvCxnSpPr>
            <p:cNvPr id="35" name="Straight Connector 34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2" descr="C:\Users\Keyzmany\Dropbox\~DT Global\DTG Logo\DTG Logo\DTG Logo Master\DTG_Logo_Screen_SML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3" y="6299573"/>
            <a:ext cx="1033841" cy="3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Arial" charset="0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buFont typeface=".AppleSystemUIFont" charset="-120"/>
        <a:buChar char="–"/>
        <a:defRPr sz="16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2900" indent="-137160" algn="l" defTabSz="685766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344" indent="-137160" algn="l" defTabSz="685766" rtl="0" eaLnBrk="1" latinLnBrk="0" hangingPunct="1">
        <a:lnSpc>
          <a:spcPct val="100000"/>
        </a:lnSpc>
        <a:spcBef>
          <a:spcPts val="300"/>
        </a:spcBef>
        <a:buFont typeface="Courier New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51450" indent="-137160" algn="l" defTabSz="685766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–"/>
        <a:defRPr sz="1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88670" indent="-137160" algn="l" defTabSz="685766" rtl="0" eaLnBrk="1" latinLnBrk="0" hangingPunct="1">
        <a:lnSpc>
          <a:spcPct val="90000"/>
        </a:lnSpc>
        <a:spcBef>
          <a:spcPts val="300"/>
        </a:spcBef>
        <a:buFont typeface="Arial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7" orient="horz" pos="432" userDrawn="1">
          <p15:clr>
            <a:srgbClr val="A4A3A4"/>
          </p15:clr>
        </p15:guide>
        <p15:guide id="18" pos="3696" userDrawn="1">
          <p15:clr>
            <a:srgbClr val="A4A3A4"/>
          </p15:clr>
        </p15:guide>
        <p15:guide id="19" pos="288" userDrawn="1">
          <p15:clr>
            <a:srgbClr val="A4A3A4"/>
          </p15:clr>
        </p15:guide>
        <p15:guide id="20" pos="7392" userDrawn="1">
          <p15:clr>
            <a:srgbClr val="A4A3A4"/>
          </p15:clr>
        </p15:guide>
        <p15:guide id="21" orient="horz" pos="720" userDrawn="1">
          <p15:clr>
            <a:srgbClr val="A4A3A4"/>
          </p15:clr>
        </p15:guide>
        <p15:guide id="22" orient="horz" pos="4144" userDrawn="1">
          <p15:clr>
            <a:srgbClr val="A4A3A4"/>
          </p15:clr>
        </p15:guide>
        <p15:guide id="23" pos="576" userDrawn="1">
          <p15:clr>
            <a:srgbClr val="A4A3A4"/>
          </p15:clr>
        </p15:guide>
        <p15:guide id="24" pos="3984" userDrawn="1">
          <p15:clr>
            <a:srgbClr val="A4A3A4"/>
          </p15:clr>
        </p15:guide>
        <p15:guide id="25" pos="5544" userDrawn="1">
          <p15:clr>
            <a:srgbClr val="A4A3A4"/>
          </p15:clr>
        </p15:guide>
        <p15:guide id="26" pos="5832" userDrawn="1">
          <p15:clr>
            <a:srgbClr val="A4A3A4"/>
          </p15:clr>
        </p15:guide>
        <p15:guide id="27" pos="2136" userDrawn="1">
          <p15:clr>
            <a:srgbClr val="A4A3A4"/>
          </p15:clr>
        </p15:guide>
        <p15:guide id="28" pos="1848" userDrawn="1">
          <p15:clr>
            <a:srgbClr val="A4A3A4"/>
          </p15:clr>
        </p15:guide>
        <p15:guide id="29" orient="horz" pos="169" userDrawn="1">
          <p15:clr>
            <a:srgbClr val="A4A3A4"/>
          </p15:clr>
        </p15:guide>
        <p15:guide id="30" orient="horz" pos="288" userDrawn="1">
          <p15:clr>
            <a:srgbClr val="A4A3A4"/>
          </p15:clr>
        </p15:guide>
        <p15:guide id="31" pos="767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1147589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1148420"/>
            <a:ext cx="8452724" cy="5019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676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fld id="{4755468B-C2BA-8B42-ABD6-597061763577}" type="slidenum">
              <a:rPr lang="en-US" smtClean="0">
                <a:solidFill>
                  <a:srgbClr val="1D2C4C"/>
                </a:solidFill>
              </a:rPr>
              <a:pPr defTabSz="685766"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6200000" flipH="1">
            <a:off x="83906" y="-37245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-604181" y="683364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-604181" y="1148420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-520785" y="6179987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-604181" y="6584189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-604181" y="3384233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198373" y="-632849"/>
            <a:ext cx="341375" cy="520785"/>
            <a:chOff x="1780034" y="-474638"/>
            <a:chExt cx="341375" cy="390589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44125" y="-621121"/>
            <a:ext cx="341375" cy="520785"/>
            <a:chOff x="1780034" y="-474638"/>
            <a:chExt cx="341375" cy="390589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396756" y="-632849"/>
            <a:ext cx="341375" cy="520785"/>
            <a:chOff x="1780034" y="-474638"/>
            <a:chExt cx="341375" cy="390589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595123" y="-632849"/>
            <a:ext cx="341375" cy="520785"/>
            <a:chOff x="1780034" y="-474638"/>
            <a:chExt cx="341375" cy="390589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793496" y="-632849"/>
            <a:ext cx="341375" cy="520785"/>
            <a:chOff x="1780034" y="-474638"/>
            <a:chExt cx="341375" cy="390589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flipH="1">
            <a:off x="-604181" y="267484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-604181" y="683261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55081" y="6430279"/>
            <a:ext cx="404622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endParaRPr lang="en-US" dirty="0">
              <a:solidFill>
                <a:srgbClr val="1D2C4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6" y="-621121"/>
            <a:ext cx="341375" cy="520785"/>
            <a:chOff x="1780034" y="-474638"/>
            <a:chExt cx="341375" cy="390589"/>
          </a:xfrm>
        </p:grpSpPr>
        <p:cxnSp>
          <p:nvCxnSpPr>
            <p:cNvPr id="35" name="Straight Connector 34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2" descr="C:\Users\Keyzmany\Dropbox\~DT Global\DTG Logo\DTG Logo\DTG Logo Master\DTG_Logo_Screen_SML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3" y="6299570"/>
            <a:ext cx="1033841" cy="3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2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Arial" charset="0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buFont typeface=".AppleSystemUIFont" charset="-120"/>
        <a:buChar char="–"/>
        <a:defRPr sz="16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2900" indent="-137160" algn="l" defTabSz="685766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344" indent="-137160" algn="l" defTabSz="685766" rtl="0" eaLnBrk="1" latinLnBrk="0" hangingPunct="1">
        <a:lnSpc>
          <a:spcPct val="100000"/>
        </a:lnSpc>
        <a:spcBef>
          <a:spcPts val="300"/>
        </a:spcBef>
        <a:buFont typeface="Courier New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51450" indent="-137160" algn="l" defTabSz="685766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–"/>
        <a:defRPr sz="1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88670" indent="-137160" algn="l" defTabSz="685766" rtl="0" eaLnBrk="1" latinLnBrk="0" hangingPunct="1">
        <a:lnSpc>
          <a:spcPct val="90000"/>
        </a:lnSpc>
        <a:spcBef>
          <a:spcPts val="300"/>
        </a:spcBef>
        <a:buFont typeface="Arial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7" orient="horz" pos="432" userDrawn="1">
          <p15:clr>
            <a:srgbClr val="A4A3A4"/>
          </p15:clr>
        </p15:guide>
        <p15:guide id="18" pos="3696" userDrawn="1">
          <p15:clr>
            <a:srgbClr val="A4A3A4"/>
          </p15:clr>
        </p15:guide>
        <p15:guide id="19" pos="288" userDrawn="1">
          <p15:clr>
            <a:srgbClr val="A4A3A4"/>
          </p15:clr>
        </p15:guide>
        <p15:guide id="20" pos="7392" userDrawn="1">
          <p15:clr>
            <a:srgbClr val="A4A3A4"/>
          </p15:clr>
        </p15:guide>
        <p15:guide id="21" orient="horz" pos="720" userDrawn="1">
          <p15:clr>
            <a:srgbClr val="A4A3A4"/>
          </p15:clr>
        </p15:guide>
        <p15:guide id="22" orient="horz" pos="4144" userDrawn="1">
          <p15:clr>
            <a:srgbClr val="A4A3A4"/>
          </p15:clr>
        </p15:guide>
        <p15:guide id="23" pos="576" userDrawn="1">
          <p15:clr>
            <a:srgbClr val="A4A3A4"/>
          </p15:clr>
        </p15:guide>
        <p15:guide id="24" pos="3984" userDrawn="1">
          <p15:clr>
            <a:srgbClr val="A4A3A4"/>
          </p15:clr>
        </p15:guide>
        <p15:guide id="25" pos="5544" userDrawn="1">
          <p15:clr>
            <a:srgbClr val="A4A3A4"/>
          </p15:clr>
        </p15:guide>
        <p15:guide id="26" pos="5832" userDrawn="1">
          <p15:clr>
            <a:srgbClr val="A4A3A4"/>
          </p15:clr>
        </p15:guide>
        <p15:guide id="27" pos="2136" userDrawn="1">
          <p15:clr>
            <a:srgbClr val="A4A3A4"/>
          </p15:clr>
        </p15:guide>
        <p15:guide id="28" pos="1848" userDrawn="1">
          <p15:clr>
            <a:srgbClr val="A4A3A4"/>
          </p15:clr>
        </p15:guide>
        <p15:guide id="29" orient="horz" pos="169" userDrawn="1">
          <p15:clr>
            <a:srgbClr val="A4A3A4"/>
          </p15:clr>
        </p15:guide>
        <p15:guide id="30" orient="horz" pos="288" userDrawn="1">
          <p15:clr>
            <a:srgbClr val="A4A3A4"/>
          </p15:clr>
        </p15:guide>
        <p15:guide id="31" pos="7674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1147589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1148420"/>
            <a:ext cx="8452724" cy="5019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676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fld id="{4755468B-C2BA-8B42-ABD6-597061763577}" type="slidenum">
              <a:rPr lang="en-US" smtClean="0">
                <a:solidFill>
                  <a:srgbClr val="1D2C4C"/>
                </a:solidFill>
              </a:rPr>
              <a:pPr defTabSz="685766"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6200000" flipH="1">
            <a:off x="83900" y="-37245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-604181" y="683364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-604181" y="1148420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-520785" y="6179987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-604181" y="6584189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-604181" y="3384233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198373" y="-632849"/>
            <a:ext cx="341375" cy="520785"/>
            <a:chOff x="1780034" y="-474638"/>
            <a:chExt cx="341375" cy="390589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44125" y="-621121"/>
            <a:ext cx="341375" cy="520785"/>
            <a:chOff x="1780034" y="-474638"/>
            <a:chExt cx="341375" cy="390589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396750" y="-632849"/>
            <a:ext cx="341375" cy="520785"/>
            <a:chOff x="1780034" y="-474638"/>
            <a:chExt cx="341375" cy="390589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595120" y="-632849"/>
            <a:ext cx="341375" cy="520785"/>
            <a:chOff x="1780034" y="-474638"/>
            <a:chExt cx="341375" cy="390589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793490" y="-632849"/>
            <a:ext cx="341375" cy="520785"/>
            <a:chOff x="1780034" y="-474638"/>
            <a:chExt cx="341375" cy="390589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flipH="1">
            <a:off x="-604181" y="267484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-604181" y="683261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55081" y="6430279"/>
            <a:ext cx="404622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endParaRPr lang="en-US" dirty="0">
              <a:solidFill>
                <a:srgbClr val="1D2C4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" y="-621121"/>
            <a:ext cx="341375" cy="520785"/>
            <a:chOff x="1780034" y="-474638"/>
            <a:chExt cx="341375" cy="390589"/>
          </a:xfrm>
        </p:grpSpPr>
        <p:cxnSp>
          <p:nvCxnSpPr>
            <p:cNvPr id="35" name="Straight Connector 34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2" descr="C:\Users\Keyzmany\Dropbox\~DT Global\DTG Logo\DTG Logo\DTG Logo Master\DTG_Logo_Screen_SML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3" y="6299566"/>
            <a:ext cx="1033841" cy="3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7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Arial" charset="0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buFont typeface=".AppleSystemUIFont" charset="-120"/>
        <a:buChar char="–"/>
        <a:defRPr sz="16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2900" indent="-137160" algn="l" defTabSz="685766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344" indent="-137160" algn="l" defTabSz="685766" rtl="0" eaLnBrk="1" latinLnBrk="0" hangingPunct="1">
        <a:lnSpc>
          <a:spcPct val="100000"/>
        </a:lnSpc>
        <a:spcBef>
          <a:spcPts val="300"/>
        </a:spcBef>
        <a:buFont typeface="Courier New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51450" indent="-137160" algn="l" defTabSz="685766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–"/>
        <a:defRPr sz="1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88670" indent="-137160" algn="l" defTabSz="685766" rtl="0" eaLnBrk="1" latinLnBrk="0" hangingPunct="1">
        <a:lnSpc>
          <a:spcPct val="90000"/>
        </a:lnSpc>
        <a:spcBef>
          <a:spcPts val="300"/>
        </a:spcBef>
        <a:buFont typeface="Arial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7" orient="horz" pos="432" userDrawn="1">
          <p15:clr>
            <a:srgbClr val="A4A3A4"/>
          </p15:clr>
        </p15:guide>
        <p15:guide id="18" pos="3696" userDrawn="1">
          <p15:clr>
            <a:srgbClr val="A4A3A4"/>
          </p15:clr>
        </p15:guide>
        <p15:guide id="19" pos="288" userDrawn="1">
          <p15:clr>
            <a:srgbClr val="A4A3A4"/>
          </p15:clr>
        </p15:guide>
        <p15:guide id="20" pos="7392" userDrawn="1">
          <p15:clr>
            <a:srgbClr val="A4A3A4"/>
          </p15:clr>
        </p15:guide>
        <p15:guide id="21" orient="horz" pos="720" userDrawn="1">
          <p15:clr>
            <a:srgbClr val="A4A3A4"/>
          </p15:clr>
        </p15:guide>
        <p15:guide id="22" orient="horz" pos="4144" userDrawn="1">
          <p15:clr>
            <a:srgbClr val="A4A3A4"/>
          </p15:clr>
        </p15:guide>
        <p15:guide id="23" pos="576" userDrawn="1">
          <p15:clr>
            <a:srgbClr val="A4A3A4"/>
          </p15:clr>
        </p15:guide>
        <p15:guide id="24" pos="3984" userDrawn="1">
          <p15:clr>
            <a:srgbClr val="A4A3A4"/>
          </p15:clr>
        </p15:guide>
        <p15:guide id="25" pos="5544" userDrawn="1">
          <p15:clr>
            <a:srgbClr val="A4A3A4"/>
          </p15:clr>
        </p15:guide>
        <p15:guide id="26" pos="5832" userDrawn="1">
          <p15:clr>
            <a:srgbClr val="A4A3A4"/>
          </p15:clr>
        </p15:guide>
        <p15:guide id="27" pos="2136" userDrawn="1">
          <p15:clr>
            <a:srgbClr val="A4A3A4"/>
          </p15:clr>
        </p15:guide>
        <p15:guide id="28" pos="1848" userDrawn="1">
          <p15:clr>
            <a:srgbClr val="A4A3A4"/>
          </p15:clr>
        </p15:guide>
        <p15:guide id="29" orient="horz" pos="169" userDrawn="1">
          <p15:clr>
            <a:srgbClr val="A4A3A4"/>
          </p15:clr>
        </p15:guide>
        <p15:guide id="30" orient="horz" pos="288" userDrawn="1">
          <p15:clr>
            <a:srgbClr val="A4A3A4"/>
          </p15:clr>
        </p15:guide>
        <p15:guide id="31" pos="7674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1147589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76" y="1148420"/>
            <a:ext cx="8452724" cy="5019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676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fld id="{4755468B-C2BA-8B42-ABD6-597061763577}" type="slidenum">
              <a:rPr lang="en-US" smtClean="0">
                <a:solidFill>
                  <a:srgbClr val="1D2C4C"/>
                </a:solidFill>
              </a:rPr>
              <a:pPr defTabSz="685766"/>
              <a:t>‹#›</a:t>
            </a:fld>
            <a:endParaRPr lang="en-US" dirty="0">
              <a:solidFill>
                <a:srgbClr val="1D2C4C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6200000" flipH="1">
            <a:off x="83892" y="-37245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-604181" y="683364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-604181" y="1148420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-520785" y="6179987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-604181" y="6584189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-604181" y="3384233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198372" y="-632849"/>
            <a:ext cx="341375" cy="520785"/>
            <a:chOff x="1780034" y="-474638"/>
            <a:chExt cx="341375" cy="390589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44119" y="-621121"/>
            <a:ext cx="341375" cy="520785"/>
            <a:chOff x="1780034" y="-474638"/>
            <a:chExt cx="341375" cy="390589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396742" y="-632849"/>
            <a:ext cx="341375" cy="520785"/>
            <a:chOff x="1780034" y="-474638"/>
            <a:chExt cx="341375" cy="390589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595112" y="-632849"/>
            <a:ext cx="341375" cy="520785"/>
            <a:chOff x="1780034" y="-474638"/>
            <a:chExt cx="341375" cy="390589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793482" y="-632849"/>
            <a:ext cx="341375" cy="520785"/>
            <a:chOff x="1780034" y="-474638"/>
            <a:chExt cx="341375" cy="390589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flipH="1">
            <a:off x="-604181" y="267484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-604181" y="683261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55081" y="6430279"/>
            <a:ext cx="404622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66"/>
            <a:r>
              <a:rPr lang="en-US">
                <a:solidFill>
                  <a:srgbClr val="1D2C4C"/>
                </a:solidFill>
              </a:rPr>
              <a:t>Presentation Title</a:t>
            </a:r>
            <a:endParaRPr lang="en-US" dirty="0">
              <a:solidFill>
                <a:srgbClr val="1D2C4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" y="-621121"/>
            <a:ext cx="341375" cy="520785"/>
            <a:chOff x="1780034" y="-474638"/>
            <a:chExt cx="341375" cy="390589"/>
          </a:xfrm>
        </p:grpSpPr>
        <p:cxnSp>
          <p:nvCxnSpPr>
            <p:cNvPr id="35" name="Straight Connector 34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2" descr="C:\Users\Keyzmany\Dropbox\~DT Global\DTG Logo\DTG Logo\DTG Logo Master\DTG_Logo_Screen_SML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6" y="6299561"/>
            <a:ext cx="1033841" cy="3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Arial" charset="0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buFont typeface=".AppleSystemUIFont" charset="-120"/>
        <a:buChar char="–"/>
        <a:defRPr sz="16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2900" indent="-137160" algn="l" defTabSz="685766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344" indent="-137160" algn="l" defTabSz="685766" rtl="0" eaLnBrk="1" latinLnBrk="0" hangingPunct="1">
        <a:lnSpc>
          <a:spcPct val="100000"/>
        </a:lnSpc>
        <a:spcBef>
          <a:spcPts val="300"/>
        </a:spcBef>
        <a:buFont typeface="Courier New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51450" indent="-137160" algn="l" defTabSz="685766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–"/>
        <a:defRPr sz="1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88670" indent="-137160" algn="l" defTabSz="685766" rtl="0" eaLnBrk="1" latinLnBrk="0" hangingPunct="1">
        <a:lnSpc>
          <a:spcPct val="90000"/>
        </a:lnSpc>
        <a:spcBef>
          <a:spcPts val="300"/>
        </a:spcBef>
        <a:buFont typeface="Arial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7" orient="horz" pos="432" userDrawn="1">
          <p15:clr>
            <a:srgbClr val="A4A3A4"/>
          </p15:clr>
        </p15:guide>
        <p15:guide id="18" pos="3696" userDrawn="1">
          <p15:clr>
            <a:srgbClr val="A4A3A4"/>
          </p15:clr>
        </p15:guide>
        <p15:guide id="19" pos="288" userDrawn="1">
          <p15:clr>
            <a:srgbClr val="A4A3A4"/>
          </p15:clr>
        </p15:guide>
        <p15:guide id="20" pos="7392" userDrawn="1">
          <p15:clr>
            <a:srgbClr val="A4A3A4"/>
          </p15:clr>
        </p15:guide>
        <p15:guide id="21" orient="horz" pos="720" userDrawn="1">
          <p15:clr>
            <a:srgbClr val="A4A3A4"/>
          </p15:clr>
        </p15:guide>
        <p15:guide id="22" orient="horz" pos="4144" userDrawn="1">
          <p15:clr>
            <a:srgbClr val="A4A3A4"/>
          </p15:clr>
        </p15:guide>
        <p15:guide id="23" pos="576" userDrawn="1">
          <p15:clr>
            <a:srgbClr val="A4A3A4"/>
          </p15:clr>
        </p15:guide>
        <p15:guide id="24" pos="3984" userDrawn="1">
          <p15:clr>
            <a:srgbClr val="A4A3A4"/>
          </p15:clr>
        </p15:guide>
        <p15:guide id="25" pos="5544" userDrawn="1">
          <p15:clr>
            <a:srgbClr val="A4A3A4"/>
          </p15:clr>
        </p15:guide>
        <p15:guide id="26" pos="5832" userDrawn="1">
          <p15:clr>
            <a:srgbClr val="A4A3A4"/>
          </p15:clr>
        </p15:guide>
        <p15:guide id="27" pos="2136" userDrawn="1">
          <p15:clr>
            <a:srgbClr val="A4A3A4"/>
          </p15:clr>
        </p15:guide>
        <p15:guide id="28" pos="1848" userDrawn="1">
          <p15:clr>
            <a:srgbClr val="A4A3A4"/>
          </p15:clr>
        </p15:guide>
        <p15:guide id="29" orient="horz" pos="169" userDrawn="1">
          <p15:clr>
            <a:srgbClr val="A4A3A4"/>
          </p15:clr>
        </p15:guide>
        <p15:guide id="30" orient="horz" pos="288" userDrawn="1">
          <p15:clr>
            <a:srgbClr val="A4A3A4"/>
          </p15:clr>
        </p15:guide>
        <p15:guide id="31" pos="76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6858000" cy="2366963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Контроль качества при проведении  аудита финансовой отчетности</a:t>
            </a:r>
            <a:br>
              <a:rPr lang="pl-PL" dirty="0"/>
            </a:br>
            <a:r>
              <a:rPr lang="pl-PL" dirty="0"/>
              <a:t>MCA </a:t>
            </a:r>
            <a:r>
              <a:rPr lang="ru-RU" dirty="0"/>
              <a:t>22</a:t>
            </a:r>
            <a:r>
              <a:rPr lang="pl-PL" dirty="0"/>
              <a:t>0</a:t>
            </a:r>
            <a:br>
              <a:rPr lang="pl-PL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19638"/>
            <a:ext cx="6858000" cy="1655763"/>
          </a:xfrm>
        </p:spPr>
        <p:txBody>
          <a:bodyPr>
            <a:normAutofit/>
          </a:bodyPr>
          <a:lstStyle/>
          <a:p>
            <a:r>
              <a:rPr lang="ru-RU" dirty="0"/>
              <a:t>Семинар</a:t>
            </a:r>
          </a:p>
          <a:p>
            <a:r>
              <a:rPr lang="ru-RU" dirty="0"/>
              <a:t>Министерство финансов Республики Беларусь</a:t>
            </a:r>
          </a:p>
          <a:p>
            <a:r>
              <a:rPr lang="ru-RU" dirty="0"/>
              <a:t>г. Минск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DBDE3255-1A7C-4C38-9DD3-FB08A4690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5" y="5560484"/>
            <a:ext cx="763587" cy="8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0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Cambria" pitchFamily="18" charset="0"/>
              </a:rPr>
              <a:t>При рассмотрении компетентности и необходимых возможностей,</a:t>
            </a:r>
            <a:br>
              <a:rPr lang="ru-RU" sz="2000" dirty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которыми должны обладать члены всей рабочей группы, руководитель</a:t>
            </a:r>
            <a:br>
              <a:rPr lang="ru-RU" sz="2000" dirty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задания может учесть такие критерии, как: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понимание специфики аудиторских заданий подобного характера и сложности, наличие практического опыта в этой области, достигаемые соответствующей профессиональной подготовкой и участием;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понимание профессиональных стандартов и применимых</a:t>
            </a:r>
            <a:br>
              <a:rPr lang="ru-RU" sz="2000" dirty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законодательных и нормативных требований;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технические знания, включая знание соответствующих информационных технологий и специализированных областей</a:t>
            </a:r>
            <a:br>
              <a:rPr lang="ru-RU" sz="2000" dirty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бухгалтерского учета или аудита;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 знание отраслей, в которых клиент осуществляет свою деятельность;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способность применять профессиональное суждение;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 понимание политики и процедур контроля качества аудиторской</a:t>
            </a:r>
            <a:br>
              <a:rPr lang="ru-RU" sz="2000" dirty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организации. </a:t>
            </a:r>
            <a:br>
              <a:rPr lang="ru-RU" sz="2400" dirty="0"/>
            </a:b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10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Cambria" pitchFamily="18" charset="0"/>
              </a:rPr>
              <a:t>Руководство, контроль и проведение </a:t>
            </a:r>
            <a:br>
              <a:rPr lang="ru-RU" sz="2800" dirty="0"/>
            </a:b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s-ES" sz="2800" dirty="0">
                <a:latin typeface="Cambria" panose="02040503050406030204" pitchFamily="18" charset="0"/>
              </a:rPr>
              <a:t>Руководитель задания несет ответственность:</a:t>
            </a:r>
            <a:br>
              <a:rPr lang="es-ES" sz="2800" dirty="0">
                <a:latin typeface="Cambria" panose="02040503050406030204" pitchFamily="18" charset="0"/>
              </a:rPr>
            </a:br>
            <a:r>
              <a:rPr lang="es-ES" sz="2800" dirty="0">
                <a:latin typeface="Cambria" panose="02040503050406030204" pitchFamily="18" charset="0"/>
              </a:rPr>
              <a:t>(</a:t>
            </a:r>
            <a:r>
              <a:rPr lang="ru-RU" sz="2800" dirty="0">
                <a:latin typeface="Cambria" panose="02040503050406030204" pitchFamily="18" charset="0"/>
              </a:rPr>
              <a:t>а</a:t>
            </a:r>
            <a:r>
              <a:rPr lang="es-ES" sz="2800" dirty="0">
                <a:latin typeface="Cambria" panose="02040503050406030204" pitchFamily="18" charset="0"/>
              </a:rPr>
              <a:t>) за руководство, контроль и проведение задания в соответствии с профессиональными стандартами и применимым</a:t>
            </a:r>
            <a:r>
              <a:rPr lang="ru-RU" sz="2800" dirty="0">
                <a:latin typeface="Cambria" panose="02040503050406030204" pitchFamily="18" charset="0"/>
              </a:rPr>
              <a:t> законодательством;</a:t>
            </a:r>
            <a:br>
              <a:rPr lang="es-ES" sz="2800" dirty="0">
                <a:latin typeface="Cambria" panose="02040503050406030204" pitchFamily="18" charset="0"/>
              </a:rPr>
            </a:br>
            <a:r>
              <a:rPr lang="es-ES" sz="2800" dirty="0">
                <a:latin typeface="Cambria" panose="02040503050406030204" pitchFamily="18" charset="0"/>
              </a:rPr>
              <a:t>(</a:t>
            </a:r>
            <a:r>
              <a:rPr lang="ru-RU" sz="2800" dirty="0">
                <a:latin typeface="Cambria" panose="02040503050406030204" pitchFamily="18" charset="0"/>
              </a:rPr>
              <a:t>б</a:t>
            </a:r>
            <a:r>
              <a:rPr lang="es-ES" sz="2800" dirty="0">
                <a:latin typeface="Cambria" panose="02040503050406030204" pitchFamily="18" charset="0"/>
              </a:rPr>
              <a:t>) за соответствие аудиторского заключения обстоятельствам</a:t>
            </a:r>
            <a:r>
              <a:rPr lang="ru-RU" sz="2800" dirty="0">
                <a:latin typeface="Cambria" panose="02040503050406030204" pitchFamily="18" charset="0"/>
              </a:rPr>
              <a:t>  </a:t>
            </a:r>
            <a:r>
              <a:rPr lang="es-ES" sz="2800" dirty="0">
                <a:latin typeface="Cambria" panose="02040503050406030204" pitchFamily="18" charset="0"/>
              </a:rPr>
              <a:t>задания.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11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s-ES" sz="1800" dirty="0">
                <a:latin typeface="Cambria" panose="02040503050406030204" pitchFamily="18" charset="0"/>
              </a:rPr>
              <a:t>Руководитель задания </a:t>
            </a:r>
            <a:r>
              <a:rPr lang="ru-RU" sz="1800" dirty="0">
                <a:latin typeface="Cambria" panose="02040503050406030204" pitchFamily="18" charset="0"/>
              </a:rPr>
              <a:t>должен информировать группу о</a:t>
            </a:r>
            <a:r>
              <a:rPr lang="es-ES" sz="1800" dirty="0">
                <a:latin typeface="Cambria" panose="02040503050406030204" pitchFamily="18" charset="0"/>
              </a:rPr>
              <a:t>:</a:t>
            </a:r>
            <a:endParaRPr lang="ru-RU" sz="1800" dirty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их обязанности, включая необходимость соблюдения соответствующих этических требований, а также необходимость планирования и проведения аудита с профессиональным скептицизмом, как того требует стандарт МСА 200;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обязанности каждого из партнеров в случае, когда для проведения аудита привлекается более одного партнера;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 цели работ, которые необходимо выполнить;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 характер бизнеса </a:t>
            </a:r>
            <a:r>
              <a:rPr lang="ru-RU" sz="1800" dirty="0" err="1">
                <a:latin typeface="Cambria" pitchFamily="18" charset="0"/>
              </a:rPr>
              <a:t>аудируемой</a:t>
            </a:r>
            <a:r>
              <a:rPr lang="ru-RU" sz="1800" dirty="0">
                <a:latin typeface="Cambria" pitchFamily="18" charset="0"/>
              </a:rPr>
              <a:t> организации;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 вопросы, связанные с риском;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 проблемы, которые могут возникать;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 детальный подход к выполнению данного аудита. </a:t>
            </a:r>
            <a:br>
              <a:rPr lang="ru-RU" sz="1800" dirty="0"/>
            </a:b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12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Контроль</a:t>
            </a:r>
            <a:r>
              <a:rPr lang="ru-RU" sz="1800" dirty="0">
                <a:latin typeface="Cambria" pitchFamily="18" charset="0"/>
              </a:rPr>
              <a:t> включает такие мероприятия, как: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 контроль за ходом выполнения аудита;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 анализ компетентности и способностей отдельных членов аудиторской группы, включая понимание того, имеется ли у них достаточное время для выполнения порученных им работ, понимают ли они полученные 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>
                <a:latin typeface="Cambria" pitchFamily="18" charset="0"/>
              </a:rPr>
              <a:t>инструкции, а также того, выполняются ли работы в соответствии с запланированным  подходом к конкретному аудиторскому заданию;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рассмотрение значимых вопросов, возникающих в ходе проводимого 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>
                <a:latin typeface="Cambria" pitchFamily="18" charset="0"/>
              </a:rPr>
              <a:t>аудита, изучение их значимости и внесение соответствующих корректив в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>
                <a:latin typeface="Cambria" pitchFamily="18" charset="0"/>
              </a:rPr>
              <a:t>изначально запланированный подход;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выявление вопросов для консультаций или рассмотрения более опытными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>
                <a:latin typeface="Cambria" pitchFamily="18" charset="0"/>
              </a:rPr>
              <a:t>членами аудиторской группы в ходе выполнения  задания. </a:t>
            </a:r>
            <a:br>
              <a:rPr lang="ru-RU" sz="1800" dirty="0"/>
            </a:br>
            <a:br>
              <a:rPr lang="ru-RU" sz="1800" dirty="0"/>
            </a:b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13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6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" pitchFamily="18" charset="0"/>
              </a:rPr>
              <a:t>Обзорные проверки </a:t>
            </a:r>
            <a:endParaRPr lang="ru-RU" sz="2400" dirty="0">
              <a:latin typeface="Cambria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itchFamily="18" charset="0"/>
              </a:rPr>
              <a:t>Руководитель задания должен принять на себя ответственность за проведение обзорных проверок в соответствии с политикой и процедурами аудиторской организации по проведению обзорных проверок. </a:t>
            </a:r>
            <a:br>
              <a:rPr lang="ru-RU" sz="2400" dirty="0">
                <a:latin typeface="Cambria" pitchFamily="18" charset="0"/>
              </a:rPr>
            </a:br>
            <a:br>
              <a:rPr lang="ru-RU" sz="2400" dirty="0"/>
            </a:br>
            <a:br>
              <a:rPr lang="ru-RU" sz="2400" dirty="0"/>
            </a:b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14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7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ambria" pitchFamily="18" charset="0"/>
              </a:rPr>
              <a:t>Обзорные проверки </a:t>
            </a:r>
            <a:endParaRPr lang="ru-RU" sz="2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" panose="02040503050406030204" pitchFamily="18" charset="0"/>
              </a:rPr>
              <a:t>Обзорная проверка заключается в рассмотрении того, соответствуют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ли действительности следующие утверждения: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работа выполнена в соответствии с профессиональными стандартами и применимыми законодательными и нормативными требованиями;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значимые вопросы были вынесены на дальнейшее рассмотрение;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надлежащие консультации имели место, а сделанные на их основе выводы задокументированы и применены;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 существует необходимость пересмотреть характер, сроки и объем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выполненной работы;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выполненная работа поддерживает сделанные выводы и  надлежащим образом задокументирована;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полученные доказательства достаточны и носят надлежащий характер, чтобы поддержать аудиторское заключение;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цели всех процедур данного аудиторского задания достигнуты.</a:t>
            </a:r>
            <a:br>
              <a:rPr lang="ru-RU" sz="2400" dirty="0"/>
            </a:br>
            <a:br>
              <a:rPr lang="ru-RU" sz="2400" dirty="0"/>
            </a:br>
            <a:endParaRPr lang="ru-RU" sz="2400" dirty="0">
              <a:latin typeface="Cambria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br>
              <a:rPr lang="ru-RU" sz="2400" dirty="0"/>
            </a:b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84130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15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  <a:p>
            <a:r>
              <a:rPr lang="ru-RU" dirty="0"/>
              <a:t>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2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anose="02040503050406030204" pitchFamily="18" charset="0"/>
              </a:rPr>
              <a:t>Консультации</a:t>
            </a: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" pitchFamily="18" charset="0"/>
              </a:rPr>
              <a:t>Руководитель задания должен: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нести ответственность за то, чтобы члены аудиторской группы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надлежащим образом консультировались по сложным или спорным вопросам;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 убедиться в том, что члены аудиторской группы во время проведения задания организовали получение необходимых консультаций как внутри аудиторской группы, так и между аудиторской группой и другими специалистами соответствующего уровня внутри организации или за ее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пределами;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убедиться в том, что характер и объемы этих консультаций, а также выводы, сделанные на их основе, согласованы с теми, кто их предоставил;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определить, что выводы, сделанные на основе консультаций,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реализованы.</a:t>
            </a:r>
            <a:br>
              <a:rPr lang="ru-RU" sz="1800" dirty="0">
                <a:latin typeface="Cambria" panose="02040503050406030204" pitchFamily="18" charset="0"/>
              </a:rPr>
            </a:br>
            <a:br>
              <a:rPr lang="ru-RU" sz="1800" dirty="0"/>
            </a:b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16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0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anose="02040503050406030204" pitchFamily="18" charset="0"/>
              </a:rPr>
              <a:t>Проверка качества выполнения задания</a:t>
            </a: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" panose="02040503050406030204" pitchFamily="18" charset="0"/>
              </a:rPr>
              <a:t>При проведении аудита финансовой отчетности организаций, ценные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бумаги которых допущены к организованным торгам, а также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проведении аудита в иных случаях, когда аудиторская организация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определила, что по ним необходима проверка качества выполнения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задания, руководитель задания должен: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определить, что состоялось назначение лица, ответственного за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проверку качества выполнения задания;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обсуждать важные вопросы, возникающие в течение проводимого аудита, включая и те, что выявляются на этапе проверки качества выполнения задания, с лицом, осуществляющим такую проверку;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не датировать аудиторское заключение до завершения проверки.</a:t>
            </a:r>
            <a:br>
              <a:rPr lang="ru-RU" sz="1800" dirty="0"/>
            </a:b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17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5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anose="02040503050406030204" pitchFamily="18" charset="0"/>
              </a:rPr>
              <a:t>Проверка качества выполнения задания</a:t>
            </a: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" panose="02040503050406030204" pitchFamily="18" charset="0"/>
              </a:rPr>
              <a:t>Лицо, осуществляющее проверку качества выполнения задания,  должно провести объективную оценку сделанных аудиторской группой значимых суждений, и выводов, полученных при формировании аудиторского заключения. </a:t>
            </a:r>
          </a:p>
          <a:p>
            <a:pPr marL="0" indent="0">
              <a:buNone/>
            </a:pPr>
            <a:r>
              <a:rPr lang="ru-RU" sz="1800" dirty="0">
                <a:latin typeface="Cambria" panose="02040503050406030204" pitchFamily="18" charset="0"/>
              </a:rPr>
              <a:t>Данная оценка должна включать: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 обсуждение значимых вопросов с руководителем задания;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 анализ финансовой отчетности и предлагаемого аудиторского заключения;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 выборочную проверку аудиторской документации в отношении значимых суждений, принятых аудиторской группой, и сделанных ею выводов;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 оценку выводов, которые сделала аудиторская группа при формулировании аудиторского заключения, и анализ того, является ли предлагаемое аудиторское заключение правильным</a:t>
            </a:r>
            <a:br>
              <a:rPr lang="ru-RU" sz="1800" dirty="0"/>
            </a:br>
            <a:br>
              <a:rPr lang="ru-RU" sz="1800" dirty="0"/>
            </a:b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18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1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anose="02040503050406030204" pitchFamily="18" charset="0"/>
              </a:rPr>
              <a:t>Проверка качества выполнения задания</a:t>
            </a: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" pitchFamily="18" charset="0"/>
              </a:rPr>
              <a:t>При применении МСА 701 «Ключевые вопросы аудита»  выводы, сделанные аудиторской группой при формировании аудиторского заключения, включают определение: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ключевых вопросов аудита, подлежащих включению в аудиторское заключение;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ключевых вопросов аудита, о которых не будет сообщено в аудиторском заключении в соответствии с пунктом 14 МСА 701,  если они имеются;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если применимо, в зависимости от конкретных фактов и  обстоятельств организации и аудита, того, что ключевые вопросы аудита, информацию о которых следует сообщить в  аудиторском заключении, отсутствуют.</a:t>
            </a:r>
            <a:br>
              <a:rPr lang="ru-RU" sz="1800" dirty="0">
                <a:latin typeface="Cambria" panose="02040503050406030204" pitchFamily="18" charset="0"/>
              </a:rPr>
            </a:br>
            <a:endParaRPr lang="ru-RU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" panose="02040503050406030204" pitchFamily="18" charset="0"/>
              </a:rPr>
              <a:t>Проверка предлагаемого аудиторского заключения  также включает рассмотрение формулировки, предлагаемой для включения в раздел «Ключевые вопросы аудита».</a:t>
            </a:r>
            <a:br>
              <a:rPr lang="ru-RU" sz="1800" dirty="0"/>
            </a:b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19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5562600" cy="660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План презентации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5867400" cy="3759200"/>
          </a:xfrm>
        </p:spPr>
        <p:txBody>
          <a:bodyPr>
            <a:normAutofit fontScale="55000" lnSpcReduction="20000"/>
          </a:bodyPr>
          <a:lstStyle/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3200" dirty="0">
                <a:latin typeface="Cambria" panose="02040503050406030204" pitchFamily="18" charset="0"/>
              </a:rPr>
              <a:t>Обязанности аудиторской организации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3200" dirty="0">
                <a:latin typeface="Cambria" panose="02040503050406030204" pitchFamily="18" charset="0"/>
              </a:rPr>
              <a:t>Цель аудитора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3200" dirty="0">
                <a:latin typeface="Cambria" panose="02040503050406030204" pitchFamily="18" charset="0"/>
              </a:rPr>
              <a:t>Требования: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latin typeface="Cambria" panose="02040503050406030204" pitchFamily="18" charset="0"/>
              </a:rPr>
              <a:t>Ответственность руководителя за качество аудита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latin typeface="Cambria" panose="02040503050406030204" pitchFamily="18" charset="0"/>
              </a:rPr>
              <a:t>Соответствующие этические требования 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latin typeface="Cambria" panose="02040503050406030204" pitchFamily="18" charset="0"/>
              </a:rPr>
              <a:t>Принятие и продолжение отношений с клиентами, принятие и выполнение</a:t>
            </a:r>
            <a:br>
              <a:rPr lang="ru-RU" sz="3200" dirty="0">
                <a:latin typeface="Cambria" panose="02040503050406030204" pitchFamily="18" charset="0"/>
              </a:rPr>
            </a:br>
            <a:r>
              <a:rPr lang="ru-RU" sz="3200" dirty="0">
                <a:latin typeface="Cambria" panose="02040503050406030204" pitchFamily="18" charset="0"/>
              </a:rPr>
              <a:t>определенных заданий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latin typeface="Cambria" panose="02040503050406030204" pitchFamily="18" charset="0"/>
              </a:rPr>
              <a:t>Назначение аудиторских групп 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latin typeface="Cambria" panose="02040503050406030204" pitchFamily="18" charset="0"/>
              </a:rPr>
              <a:t>Выполнение задания 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latin typeface="Cambria" panose="02040503050406030204" pitchFamily="18" charset="0"/>
              </a:rPr>
              <a:t>Мониторинг</a:t>
            </a:r>
          </a:p>
          <a:p>
            <a:pPr marL="457200" lvl="0" indent="-4572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dirty="0">
                <a:latin typeface="Cambria" panose="02040503050406030204" pitchFamily="18" charset="0"/>
              </a:rPr>
              <a:t>Документация</a:t>
            </a:r>
            <a:br>
              <a:rPr lang="ru-RU" sz="3200" i="1" dirty="0">
                <a:latin typeface="Cambria" panose="02040503050406030204" pitchFamily="18" charset="0"/>
              </a:rPr>
            </a:b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755468B-C2BA-8B42-ABD6-597061763577}" type="slidenum">
              <a:rPr lang="en-US" smtClean="0">
                <a:solidFill>
                  <a:srgbClr val="FFFFFF"/>
                </a:solidFill>
              </a:rPr>
              <a:pPr defTabSz="685766"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685800" y="6382925"/>
            <a:ext cx="5326360" cy="214427"/>
          </a:xfrm>
        </p:spPr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г.Минск, декабрь .2019 г.</a:t>
            </a:r>
            <a:endParaRPr lang="en-US" dirty="0">
              <a:solidFill>
                <a:srgbClr val="1D2C4C"/>
              </a:solidFill>
            </a:endParaRPr>
          </a:p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anose="02040503050406030204" pitchFamily="18" charset="0"/>
              </a:rPr>
              <a:t>Проверка качества выполнения задания</a:t>
            </a: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Cambria" panose="02040503050406030204" pitchFamily="18" charset="0"/>
              </a:rPr>
              <a:t>При проведении аудита финансовой отчетности организаций, ценные бумаги которых допущены к организованным торгам, лицо, ответственное за проверку качества выполнения задания, проводя проверку качества выполнения задания, должно также проанализировать: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 оценку аудиторской группой независимости аудиторской организации в отношении конкретного аудиторского задания;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факт наличия или отсутствия в ходе проверки необходимых консультаций по вопросам, вызвавшим расхождения во мнениях, или по иным сложным или спорным вопросам, а также выводы, сделанные по результатам этих консультаций;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 факт того, отражает ли отобранная для проверки качества выполнения задания аудиторская документация фактически выполненную работу в отношении значимых суждений, а также подтверждает ли она сделанные выводы.</a:t>
            </a:r>
            <a:br>
              <a:rPr lang="ru-RU" sz="1800" dirty="0"/>
            </a:br>
            <a:br>
              <a:rPr lang="ru-RU" sz="1800" dirty="0"/>
            </a:b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 – выполнение задания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20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4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>
                <a:latin typeface="Cambria" panose="02040503050406030204" pitchFamily="18" charset="0"/>
              </a:rPr>
              <a:t>М</a:t>
            </a:r>
            <a:r>
              <a:rPr lang="es-ES" sz="2800" b="1" dirty="0">
                <a:latin typeface="Cambria" panose="02040503050406030204" pitchFamily="18" charset="0"/>
              </a:rPr>
              <a:t>ониторинг</a:t>
            </a: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</a:rPr>
              <a:t>Аудиторская организация должна выработать </a:t>
            </a:r>
            <a:r>
              <a:rPr lang="es-ES" sz="2800" dirty="0">
                <a:latin typeface="Cambria" panose="02040503050406030204" pitchFamily="18" charset="0"/>
              </a:rPr>
              <a:t> меры мониторинга, призванные обеспечить аудиторскую организацию разумной уверенностью в том, что ее политика и процедуры, относящиеся к системе контроля качества, актуальны, достаточны и функционируют эффективно. 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21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4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>
                <a:latin typeface="Cambria" panose="02040503050406030204" pitchFamily="18" charset="0"/>
              </a:rPr>
              <a:t>В аудиторской документации аудитор обязан отразить:</a:t>
            </a:r>
            <a:endParaRPr lang="ru-RU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выявленные проблемы в отношении соблюдения</a:t>
            </a:r>
            <a:br>
              <a:rPr lang="es-ES" sz="2400" dirty="0">
                <a:latin typeface="Cambria" panose="02040503050406030204" pitchFamily="18" charset="0"/>
              </a:rPr>
            </a:br>
            <a:r>
              <a:rPr lang="es-ES" sz="2400" dirty="0">
                <a:latin typeface="Cambria" panose="02040503050406030204" pitchFamily="18" charset="0"/>
              </a:rPr>
              <a:t>соответствующих этических требований и с</a:t>
            </a:r>
            <a:r>
              <a:rPr lang="ru-RU" sz="2400" dirty="0" err="1">
                <a:latin typeface="Cambria" panose="02040503050406030204" pitchFamily="18" charset="0"/>
              </a:rPr>
              <a:t>пособы</a:t>
            </a:r>
            <a:r>
              <a:rPr lang="ru-RU" sz="2400" dirty="0">
                <a:latin typeface="Cambria" panose="02040503050406030204" pitchFamily="18" charset="0"/>
              </a:rPr>
              <a:t> их разрешения</a:t>
            </a:r>
            <a:r>
              <a:rPr lang="es-ES" sz="2400" dirty="0">
                <a:latin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выводы по вопросу соблюдения требований независимости,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применя</a:t>
            </a:r>
            <a:r>
              <a:rPr lang="ru-RU" sz="2400" dirty="0" err="1">
                <a:latin typeface="Cambria" panose="02040503050406030204" pitchFamily="18" charset="0"/>
              </a:rPr>
              <a:t>емых</a:t>
            </a:r>
            <a:r>
              <a:rPr lang="es-ES" sz="2400" dirty="0">
                <a:latin typeface="Cambria" panose="02040503050406030204" pitchFamily="18" charset="0"/>
              </a:rPr>
              <a:t> к конкретному аудиторскому заданию, 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также соответствующие обсуждения</a:t>
            </a:r>
            <a:r>
              <a:rPr lang="ru-RU" sz="2400" dirty="0">
                <a:latin typeface="Cambria" panose="02040503050406030204" pitchFamily="18" charset="0"/>
              </a:rPr>
              <a:t>, поддерживающие</a:t>
            </a:r>
            <a:r>
              <a:rPr lang="es-ES" sz="2400" dirty="0">
                <a:latin typeface="Cambria" panose="02040503050406030204" pitchFamily="18" charset="0"/>
              </a:rPr>
              <a:t> эти выводы;</a:t>
            </a:r>
            <a:endParaRPr lang="ru-RU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выводы, сделанные по вопросу принятия и продолжения</a:t>
            </a:r>
            <a:br>
              <a:rPr lang="es-ES" sz="2400" dirty="0">
                <a:latin typeface="Cambria" panose="02040503050406030204" pitchFamily="18" charset="0"/>
              </a:rPr>
            </a:br>
            <a:r>
              <a:rPr lang="es-ES" sz="2400" dirty="0">
                <a:latin typeface="Cambria" panose="02040503050406030204" pitchFamily="18" charset="0"/>
              </a:rPr>
              <a:t>отношений с клиентами, принятия и выполнения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заданий;</a:t>
            </a:r>
            <a:endParaRPr lang="ru-RU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характер и объемы консультаций в ходе проведения аудита, а также сделанные на их основе выводы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Документация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22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0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</a:rPr>
              <a:t>При проверке качества выполнения задания лицо, осуществляющее такую проверку, должно</a:t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обеспечить документальное подтверждение того, что: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выполнены все процедуры, требуемые политикой аудиторской организации по проверке качества выполнения задания;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проверка качества выполнения задания была завершена на дату аудиторского заключения или до этой даты;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 лицу, осуществляющему проверку качества выполнения задания, не известно ни о каких неразрешенных вопросах, которые заставили бы его полагать, что те значимые суждения, которые выработала аудиторская группа, и выводы, к которым она пришла, оказались неправильными.</a:t>
            </a:r>
            <a:br>
              <a:rPr lang="ru-RU" sz="2400" dirty="0">
                <a:latin typeface="Cambria" panose="02040503050406030204" pitchFamily="18" charset="0"/>
              </a:rPr>
            </a:br>
            <a:br>
              <a:rPr lang="ru-RU" sz="2400" dirty="0">
                <a:latin typeface="Cambria" panose="02040503050406030204" pitchFamily="18" charset="0"/>
              </a:rPr>
            </a:b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Документация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23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>
              <a:solidFill>
                <a:srgbClr val="1D2C4C"/>
              </a:solidFill>
            </a:endParaRPr>
          </a:p>
          <a:p>
            <a:r>
              <a:rPr lang="ru-RU"/>
              <a:t>г</a:t>
            </a:r>
            <a:r>
              <a:rPr lang="ru-RU" dirty="0"/>
              <a:t>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96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9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3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Cambria" pitchFamily="18" charset="0"/>
              </a:rPr>
              <a:t>Аудиторская организация обязана установить системы, политики и процедуры контроля качества.  </a:t>
            </a:r>
          </a:p>
          <a:p>
            <a:pPr marL="0" indent="0">
              <a:buNone/>
            </a:pPr>
            <a:r>
              <a:rPr lang="ru-RU" sz="3200" dirty="0">
                <a:latin typeface="Cambria" pitchFamily="18" charset="0"/>
              </a:rPr>
              <a:t>МСКК 1: аудиторская организация несет обязанность по созданию и поддержанию системы контроля качества для получения разумной  уверенности в том, что: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>
                <a:latin typeface="Cambria" pitchFamily="18" charset="0"/>
              </a:rPr>
              <a:t> организация и ее сотрудники соблюдают профессиональные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стандарты и применимые законодательные и нормативные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требования;</a:t>
            </a:r>
            <a:br>
              <a:rPr lang="ru-RU" sz="3200" dirty="0">
                <a:latin typeface="Cambria" pitchFamily="18" charset="0"/>
              </a:rPr>
            </a:br>
            <a:endParaRPr lang="ru-RU" sz="3200" dirty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>
                <a:latin typeface="Cambria" pitchFamily="18" charset="0"/>
              </a:rPr>
              <a:t>заключения, выпущенные организацией или руководителями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заданий, носят надлежащий характер в конкретных</a:t>
            </a:r>
            <a:br>
              <a:rPr lang="ru-RU" sz="3200" dirty="0">
                <a:latin typeface="Cambria" pitchFamily="18" charset="0"/>
              </a:rPr>
            </a:br>
            <a:r>
              <a:rPr lang="ru-RU" sz="3200" dirty="0">
                <a:latin typeface="Cambria" pitchFamily="18" charset="0"/>
              </a:rPr>
              <a:t>обстоятельствах. </a:t>
            </a:r>
            <a:br>
              <a:rPr lang="ru-RU" sz="3200" dirty="0">
                <a:latin typeface="Cambria" pitchFamily="18" charset="0"/>
              </a:rPr>
            </a:br>
            <a:endParaRPr lang="ru-RU" sz="3200" dirty="0">
              <a:latin typeface="Cambri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Обязанности аудиторской организации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3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3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Cambria" pitchFamily="18" charset="0"/>
              </a:rPr>
              <a:t>Система контроля качества включает политику и процедуры, в которых рассматривается каждый из следующих элементов: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ответственность руководства за качество внутри аудиторской</a:t>
            </a:r>
            <a:br>
              <a:rPr lang="ru-RU" sz="2000" dirty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организации;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соответствующие этические требования;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принятие и продолжение отношений с клиентами и принятие и</a:t>
            </a:r>
            <a:br>
              <a:rPr lang="ru-RU" sz="2000" dirty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выполнение конкретных заданий;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кадровые ресурсы;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выполнение задания;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  мониторинг. </a:t>
            </a:r>
            <a:br>
              <a:rPr lang="ru-RU" sz="2000" dirty="0"/>
            </a:b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Обязанности аудиторской организации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4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8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err="1">
                <a:latin typeface="Cambria" panose="02040503050406030204" pitchFamily="18" charset="0"/>
              </a:rPr>
              <a:t>Вн</a:t>
            </a:r>
            <a:r>
              <a:rPr lang="es-ES" sz="3200" dirty="0">
                <a:latin typeface="Cambria" panose="02040503050406030204" pitchFamily="18" charset="0"/>
              </a:rPr>
              <a:t>едрить процедуры контроля качества на уровне проводимого аудиторского задания, обеспечивающие разумную уверенность аудитора в том, что:</a:t>
            </a:r>
            <a:endParaRPr lang="ru-RU" sz="3200" dirty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s-ES" sz="3200" dirty="0">
                <a:latin typeface="Cambria" panose="02040503050406030204" pitchFamily="18" charset="0"/>
              </a:rPr>
              <a:t>проводимый аудит соответствует профессиональным стандартам и применимым законодательным и нормативным требованиям;</a:t>
            </a:r>
            <a:endParaRPr lang="ru-RU" sz="3200" dirty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s-ES" sz="3200" dirty="0">
                <a:latin typeface="Cambria" panose="02040503050406030204" pitchFamily="18" charset="0"/>
              </a:rPr>
              <a:t>выпущенное аудиторское заключение имеет надлежащий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s-ES" sz="3200" dirty="0">
                <a:latin typeface="Cambria" panose="02040503050406030204" pitchFamily="18" charset="0"/>
              </a:rPr>
              <a:t>характер в конкретных обстоятельствах.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Цель аудитора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5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  <a:p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Cambria" panose="02040503050406030204" pitchFamily="18" charset="0"/>
              </a:rPr>
              <a:t>О</a:t>
            </a:r>
            <a:r>
              <a:rPr lang="es-ES" sz="1800" b="1" dirty="0">
                <a:latin typeface="Cambria" panose="02040503050406030204" pitchFamily="18" charset="0"/>
              </a:rPr>
              <a:t>тветственность руковод</a:t>
            </a:r>
            <a:r>
              <a:rPr lang="ru-RU" sz="1800" b="1" dirty="0" err="1">
                <a:latin typeface="Cambria" panose="02040503050406030204" pitchFamily="18" charset="0"/>
              </a:rPr>
              <a:t>ителя</a:t>
            </a:r>
            <a:r>
              <a:rPr lang="es-ES" sz="1800" b="1" dirty="0">
                <a:latin typeface="Cambria" panose="02040503050406030204" pitchFamily="18" charset="0"/>
              </a:rPr>
              <a:t> за качество </a:t>
            </a:r>
            <a:r>
              <a:rPr lang="ru-RU" sz="1800" b="1" dirty="0">
                <a:latin typeface="Cambria" panose="02040503050406030204" pitchFamily="18" charset="0"/>
              </a:rPr>
              <a:t>аудита</a:t>
            </a:r>
            <a:endParaRPr lang="ru-RU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s-ES" sz="1800" dirty="0">
                <a:latin typeface="Cambria" panose="02040503050406030204" pitchFamily="18" charset="0"/>
              </a:rPr>
              <a:t>Руководитель задания </a:t>
            </a:r>
            <a:r>
              <a:rPr lang="ru-RU" sz="1800" dirty="0">
                <a:latin typeface="Cambria" panose="02040503050406030204" pitchFamily="18" charset="0"/>
              </a:rPr>
              <a:t>несет</a:t>
            </a:r>
            <a:r>
              <a:rPr lang="es-ES" sz="1800" dirty="0">
                <a:latin typeface="Cambria" panose="02040503050406030204" pitchFamily="18" charset="0"/>
              </a:rPr>
              <a:t> ответственность за общее качество всех аудиторских заданий, на проведение которых он назначен</a:t>
            </a:r>
            <a:r>
              <a:rPr lang="ru-RU" sz="1800" dirty="0">
                <a:latin typeface="Cambria" panose="02040503050406030204" pitchFamily="18" charset="0"/>
              </a:rPr>
              <a:t>.  Руководитель задания в своих действиях и соответствующих поручениях членам аудиторской группы подчеркивает: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 важность выполнения работ таким образом, чтобы всегда соответствовать профессиональным стандартам и применимым требованиям законодательства,  безусловного соблюдения требований политики и процедур организации по контролю качества,  выпуска аудиторских заключений, которые всегда носят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>
                <a:latin typeface="Cambria" pitchFamily="18" charset="0"/>
              </a:rPr>
              <a:t>надлежащий характер в конкретных обстоятельствах, способности членов аудиторской группы поднимать вопросы, требующие решения, не опасаясь негативных последствий для себя лично;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 то обстоятельство, что качество имеет принципиальное значение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>
                <a:latin typeface="Cambria" pitchFamily="18" charset="0"/>
              </a:rPr>
              <a:t>при проведении аудита. </a:t>
            </a:r>
            <a:br>
              <a:rPr lang="ru-RU" sz="1800" dirty="0">
                <a:latin typeface="Cambria" pitchFamily="18" charset="0"/>
              </a:rPr>
            </a:br>
            <a:endParaRPr lang="ru-RU" sz="1800" dirty="0">
              <a:latin typeface="Cambri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913309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6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</a:rPr>
              <a:t> С</a:t>
            </a:r>
            <a:r>
              <a:rPr lang="es-ES" sz="2400" b="1" dirty="0">
                <a:latin typeface="Cambria" panose="02040503050406030204" pitchFamily="18" charset="0"/>
              </a:rPr>
              <a:t>оответствующие этические требования</a:t>
            </a:r>
            <a:endParaRPr lang="ru-RU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</a:rPr>
              <a:t>Члены </a:t>
            </a:r>
            <a:r>
              <a:rPr lang="es-ES" sz="2400" dirty="0">
                <a:latin typeface="Cambria" panose="02040503050406030204" pitchFamily="18" charset="0"/>
              </a:rPr>
              <a:t>аудиторской группы </a:t>
            </a:r>
            <a:r>
              <a:rPr lang="ru-RU" sz="2400" u="sng" dirty="0">
                <a:latin typeface="Cambria" panose="02040503050406030204" pitchFamily="18" charset="0"/>
              </a:rPr>
              <a:t>обязаны соблюдать этические требования</a:t>
            </a:r>
            <a:r>
              <a:rPr lang="ru-RU" sz="2400" dirty="0">
                <a:latin typeface="Cambria" panose="02040503050406030204" pitchFamily="18" charset="0"/>
              </a:rPr>
              <a:t>, а руководитель задания н</a:t>
            </a:r>
            <a:r>
              <a:rPr lang="es-ES" sz="2400" dirty="0">
                <a:latin typeface="Cambria" panose="02040503050406030204" pitchFamily="18" charset="0"/>
              </a:rPr>
              <a:t>а протяжении всего аудита </a:t>
            </a:r>
            <a:r>
              <a:rPr lang="es-ES" sz="2400" u="sng" dirty="0">
                <a:latin typeface="Cambria" panose="02040503050406030204" pitchFamily="18" charset="0"/>
              </a:rPr>
              <a:t>должен </a:t>
            </a:r>
            <a:r>
              <a:rPr lang="ru-RU" sz="2400" u="sng" dirty="0">
                <a:latin typeface="Cambria" panose="02040503050406030204" pitchFamily="18" charset="0"/>
              </a:rPr>
              <a:t>контролировать соблюдение этих требований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и, при необходимости, </a:t>
            </a:r>
            <a:r>
              <a:rPr lang="ru-RU" sz="2400" u="sng" dirty="0">
                <a:latin typeface="Cambria" panose="02040503050406030204" pitchFamily="18" charset="0"/>
              </a:rPr>
              <a:t>проводить </a:t>
            </a:r>
            <a:r>
              <a:rPr lang="es-ES" sz="2400" u="sng" dirty="0">
                <a:latin typeface="Cambria" panose="02040503050406030204" pitchFamily="18" charset="0"/>
              </a:rPr>
              <a:t>служебны</a:t>
            </a:r>
            <a:r>
              <a:rPr lang="ru-RU" sz="2400" u="sng" dirty="0">
                <a:latin typeface="Cambria" panose="02040503050406030204" pitchFamily="18" charset="0"/>
              </a:rPr>
              <a:t>е</a:t>
            </a:r>
            <a:r>
              <a:rPr lang="es-ES" sz="2400" u="sng" dirty="0">
                <a:latin typeface="Cambria" panose="02040503050406030204" pitchFamily="18" charset="0"/>
              </a:rPr>
              <a:t> расследовани</a:t>
            </a:r>
            <a:r>
              <a:rPr lang="ru-RU" sz="2400" u="sng" dirty="0">
                <a:latin typeface="Cambria" panose="02040503050406030204" pitchFamily="18" charset="0"/>
              </a:rPr>
              <a:t>я</a:t>
            </a:r>
            <a:r>
              <a:rPr lang="ru-RU" sz="2400" dirty="0">
                <a:latin typeface="Cambria" panose="02040503050406030204" pitchFamily="18" charset="0"/>
              </a:rPr>
              <a:t>, если имеются доказательства несоблюдения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endParaRPr lang="ru-RU" sz="2400" i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Cambria" pitchFamily="18" charset="0"/>
              </a:rPr>
              <a:t>Независимость</a:t>
            </a:r>
            <a:br>
              <a:rPr lang="ru-RU" sz="2400" i="1" dirty="0">
                <a:latin typeface="Cambria" pitchFamily="18" charset="0"/>
              </a:rPr>
            </a:br>
            <a:r>
              <a:rPr lang="ru-RU" sz="2400" dirty="0">
                <a:latin typeface="Cambria" pitchFamily="18" charset="0"/>
              </a:rPr>
              <a:t>Руководитель задания должен прийти к заключению о соблюдении требований независимости, которые применяются к конкретному аудиту.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6876" y="-4589"/>
            <a:ext cx="8452724" cy="913309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7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0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800" b="1" dirty="0">
                <a:latin typeface="Cambria" panose="02040503050406030204" pitchFamily="18" charset="0"/>
              </a:rPr>
              <a:t>П</a:t>
            </a:r>
            <a:r>
              <a:rPr lang="es-ES" sz="2800" b="1" dirty="0">
                <a:latin typeface="Cambria" panose="02040503050406030204" pitchFamily="18" charset="0"/>
              </a:rPr>
              <a:t>ринятие и продолжение отношений с клиентами и принятие и выполнение конкретных заданий</a:t>
            </a:r>
            <a:r>
              <a:rPr lang="ru-RU" sz="2800" b="1" dirty="0">
                <a:latin typeface="Cambria" panose="02040503050406030204" pitchFamily="18" charset="0"/>
              </a:rPr>
              <a:t> </a:t>
            </a: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s-ES" sz="2800" dirty="0">
                <a:latin typeface="Cambria" panose="02040503050406030204" pitchFamily="18" charset="0"/>
              </a:rPr>
              <a:t>Руководитель задания должен убедиться в том, что выполняются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es-ES" sz="2800" dirty="0">
                <a:latin typeface="Cambria" panose="02040503050406030204" pitchFamily="18" charset="0"/>
              </a:rPr>
              <a:t>надлежащие процедуры</a:t>
            </a:r>
            <a:r>
              <a:rPr lang="ru-RU" sz="2800" dirty="0">
                <a:latin typeface="Cambria" panose="02040503050406030204" pitchFamily="18" charset="0"/>
              </a:rPr>
              <a:t>, касающиеся</a:t>
            </a:r>
            <a:r>
              <a:rPr lang="es-ES" sz="2800" dirty="0">
                <a:latin typeface="Cambria" panose="02040503050406030204" pitchFamily="18" charset="0"/>
              </a:rPr>
              <a:t> принятия и продолжения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es-ES" sz="2800" dirty="0">
                <a:latin typeface="Cambria" panose="02040503050406030204" pitchFamily="18" charset="0"/>
              </a:rPr>
              <a:t>отношений с клиентами, принятия и выполнения определенных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es-ES" sz="2800" dirty="0">
                <a:latin typeface="Cambria" panose="02040503050406030204" pitchFamily="18" charset="0"/>
              </a:rPr>
              <a:t>заданий, а также должен определить, что сделанные в этом отношении выводы носят надлежащий характер</a:t>
            </a:r>
            <a:r>
              <a:rPr lang="ru-RU" sz="2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8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2627784" y="6381328"/>
            <a:ext cx="3973517" cy="216024"/>
          </a:xfrm>
        </p:spPr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</a:rPr>
              <a:t>К</a:t>
            </a:r>
            <a:r>
              <a:rPr lang="es-ES" sz="2400" b="1" dirty="0">
                <a:latin typeface="Cambria" panose="02040503050406030204" pitchFamily="18" charset="0"/>
              </a:rPr>
              <a:t>адровые ресурсы</a:t>
            </a:r>
            <a:endParaRPr lang="ru-RU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s-ES" sz="2400" dirty="0">
                <a:latin typeface="Cambria" panose="02040503050406030204" pitchFamily="18" charset="0"/>
              </a:rPr>
              <a:t>Руководитель задания должен убедиться в том, что аудиторская группа, а также все эксперты аудитора, которые не входят в состав аудиторской группы, обладают соответствующими знаниями и навыками, чтобы:</a:t>
            </a:r>
            <a:endParaRPr lang="ru-RU" sz="2400" dirty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 </a:t>
            </a:r>
            <a:r>
              <a:rPr lang="es-ES" sz="2400" dirty="0">
                <a:latin typeface="Cambria" panose="02040503050406030204" pitchFamily="18" charset="0"/>
              </a:rPr>
              <a:t>провести аудит в соответствии с </a:t>
            </a:r>
            <a:r>
              <a:rPr lang="ru-RU" sz="2400" dirty="0">
                <a:latin typeface="Cambria" panose="02040503050406030204" pitchFamily="18" charset="0"/>
              </a:rPr>
              <a:t>п</a:t>
            </a:r>
            <a:r>
              <a:rPr lang="es-ES" sz="2400" dirty="0">
                <a:latin typeface="Cambria" panose="02040503050406030204" pitchFamily="18" charset="0"/>
              </a:rPr>
              <a:t>рофессиональными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стандартами и применимыми законодательными 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нормативными требованиями;</a:t>
            </a:r>
            <a:endParaRPr lang="ru-RU" sz="2400" dirty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обеспечить выпуск соответствующего обстоятельствам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аудиторского заключения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Требования</a:t>
            </a:r>
            <a:endParaRPr lang="pl-PL" sz="4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rgbClr val="1D2C4C"/>
                </a:solidFill>
              </a:rPr>
              <a:pPr/>
              <a:t>9</a:t>
            </a:fld>
            <a:endParaRPr lang="en-US" dirty="0">
              <a:solidFill>
                <a:srgbClr val="1D2C4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1D2C4C"/>
                </a:solidFill>
              </a:rPr>
              <a:t>Семинар «Контроль качества», </a:t>
            </a:r>
            <a:r>
              <a:rPr lang="ru-RU" dirty="0" err="1">
                <a:solidFill>
                  <a:srgbClr val="1D2C4C"/>
                </a:solidFill>
              </a:rPr>
              <a:t>г.Минск</a:t>
            </a:r>
            <a:r>
              <a:rPr lang="ru-RU" dirty="0">
                <a:solidFill>
                  <a:srgbClr val="1D2C4C"/>
                </a:solidFill>
              </a:rPr>
              <a:t>, декабрь .2019 г.</a:t>
            </a:r>
            <a:endParaRPr lang="en-US" dirty="0">
              <a:solidFill>
                <a:srgbClr val="1D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277"/>
      </p:ext>
    </p:extLst>
  </p:cSld>
  <p:clrMapOvr>
    <a:masterClrMapping/>
  </p:clrMapOvr>
</p:sld>
</file>

<file path=ppt/theme/theme1.xml><?xml version="1.0" encoding="utf-8"?>
<a:theme xmlns:a="http://schemas.openxmlformats.org/drawingml/2006/main" name="DT Global Theme 16:9">
  <a:themeElements>
    <a:clrScheme name="DT Global">
      <a:dk1>
        <a:srgbClr val="000000"/>
      </a:dk1>
      <a:lt1>
        <a:srgbClr val="FFFFFF"/>
      </a:lt1>
      <a:dk2>
        <a:srgbClr val="1D2C4C"/>
      </a:dk2>
      <a:lt2>
        <a:srgbClr val="79C7F4"/>
      </a:lt2>
      <a:accent1>
        <a:srgbClr val="2659C7"/>
      </a:accent1>
      <a:accent2>
        <a:srgbClr val="7A838E"/>
      </a:accent2>
      <a:accent3>
        <a:srgbClr val="F36967"/>
      </a:accent3>
      <a:accent4>
        <a:srgbClr val="24CFA2"/>
      </a:accent4>
      <a:accent5>
        <a:srgbClr val="FFDE24"/>
      </a:accent5>
      <a:accent6>
        <a:srgbClr val="BEE6FA"/>
      </a:accent6>
      <a:hlink>
        <a:srgbClr val="1F40E6"/>
      </a:hlink>
      <a:folHlink>
        <a:srgbClr val="EA6D6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 Global Theme" id="{DD3A78A6-9F17-6D4D-AF4F-11AF7BCFF42C}" vid="{2B807BDD-D6B5-1445-902F-B8251F4F8FC5}"/>
    </a:ext>
  </a:extLst>
</a:theme>
</file>

<file path=ppt/theme/theme2.xml><?xml version="1.0" encoding="utf-8"?>
<a:theme xmlns:a="http://schemas.openxmlformats.org/drawingml/2006/main" name="1_DT Global Theme 16:9">
  <a:themeElements>
    <a:clrScheme name="DT Global">
      <a:dk1>
        <a:srgbClr val="000000"/>
      </a:dk1>
      <a:lt1>
        <a:srgbClr val="FFFFFF"/>
      </a:lt1>
      <a:dk2>
        <a:srgbClr val="1D2C4C"/>
      </a:dk2>
      <a:lt2>
        <a:srgbClr val="79C7F4"/>
      </a:lt2>
      <a:accent1>
        <a:srgbClr val="2659C7"/>
      </a:accent1>
      <a:accent2>
        <a:srgbClr val="7A838E"/>
      </a:accent2>
      <a:accent3>
        <a:srgbClr val="F36967"/>
      </a:accent3>
      <a:accent4>
        <a:srgbClr val="24CFA2"/>
      </a:accent4>
      <a:accent5>
        <a:srgbClr val="FFDE24"/>
      </a:accent5>
      <a:accent6>
        <a:srgbClr val="BEE6FA"/>
      </a:accent6>
      <a:hlink>
        <a:srgbClr val="1F40E6"/>
      </a:hlink>
      <a:folHlink>
        <a:srgbClr val="EA6D6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 Global Theme" id="{DD3A78A6-9F17-6D4D-AF4F-11AF7BCFF42C}" vid="{2B807BDD-D6B5-1445-902F-B8251F4F8FC5}"/>
    </a:ext>
  </a:extLst>
</a:theme>
</file>

<file path=ppt/theme/theme3.xml><?xml version="1.0" encoding="utf-8"?>
<a:theme xmlns:a="http://schemas.openxmlformats.org/drawingml/2006/main" name="2_DT Global Theme 16:9">
  <a:themeElements>
    <a:clrScheme name="DT Global">
      <a:dk1>
        <a:srgbClr val="000000"/>
      </a:dk1>
      <a:lt1>
        <a:srgbClr val="FFFFFF"/>
      </a:lt1>
      <a:dk2>
        <a:srgbClr val="1D2C4C"/>
      </a:dk2>
      <a:lt2>
        <a:srgbClr val="79C7F4"/>
      </a:lt2>
      <a:accent1>
        <a:srgbClr val="2659C7"/>
      </a:accent1>
      <a:accent2>
        <a:srgbClr val="7A838E"/>
      </a:accent2>
      <a:accent3>
        <a:srgbClr val="F36967"/>
      </a:accent3>
      <a:accent4>
        <a:srgbClr val="24CFA2"/>
      </a:accent4>
      <a:accent5>
        <a:srgbClr val="FFDE24"/>
      </a:accent5>
      <a:accent6>
        <a:srgbClr val="BEE6FA"/>
      </a:accent6>
      <a:hlink>
        <a:srgbClr val="1F40E6"/>
      </a:hlink>
      <a:folHlink>
        <a:srgbClr val="EA6D6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 Global Theme" id="{DD3A78A6-9F17-6D4D-AF4F-11AF7BCFF42C}" vid="{2B807BDD-D6B5-1445-902F-B8251F4F8FC5}"/>
    </a:ext>
  </a:extLst>
</a:theme>
</file>

<file path=ppt/theme/theme4.xml><?xml version="1.0" encoding="utf-8"?>
<a:theme xmlns:a="http://schemas.openxmlformats.org/drawingml/2006/main" name="3_DT Global Theme 16:9">
  <a:themeElements>
    <a:clrScheme name="DT Global">
      <a:dk1>
        <a:srgbClr val="000000"/>
      </a:dk1>
      <a:lt1>
        <a:srgbClr val="FFFFFF"/>
      </a:lt1>
      <a:dk2>
        <a:srgbClr val="1D2C4C"/>
      </a:dk2>
      <a:lt2>
        <a:srgbClr val="79C7F4"/>
      </a:lt2>
      <a:accent1>
        <a:srgbClr val="2659C7"/>
      </a:accent1>
      <a:accent2>
        <a:srgbClr val="7A838E"/>
      </a:accent2>
      <a:accent3>
        <a:srgbClr val="F36967"/>
      </a:accent3>
      <a:accent4>
        <a:srgbClr val="24CFA2"/>
      </a:accent4>
      <a:accent5>
        <a:srgbClr val="FFDE24"/>
      </a:accent5>
      <a:accent6>
        <a:srgbClr val="BEE6FA"/>
      </a:accent6>
      <a:hlink>
        <a:srgbClr val="1F40E6"/>
      </a:hlink>
      <a:folHlink>
        <a:srgbClr val="EA6D6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 Global Theme" id="{DD3A78A6-9F17-6D4D-AF4F-11AF7BCFF42C}" vid="{2B807BDD-D6B5-1445-902F-B8251F4F8FC5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1389</Words>
  <Application>Microsoft Office PowerPoint</Application>
  <PresentationFormat>Экран (4:3)</PresentationFormat>
  <Paragraphs>224</Paragraphs>
  <Slides>24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.AppleSystemUIFont</vt:lpstr>
      <vt:lpstr>Arial</vt:lpstr>
      <vt:lpstr>Calibri</vt:lpstr>
      <vt:lpstr>Cambria</vt:lpstr>
      <vt:lpstr>Century Gothic</vt:lpstr>
      <vt:lpstr>Courier New</vt:lpstr>
      <vt:lpstr>Times New Roman</vt:lpstr>
      <vt:lpstr>Wingdings</vt:lpstr>
      <vt:lpstr>DT Global Theme 16:9</vt:lpstr>
      <vt:lpstr>1_DT Global Theme 16:9</vt:lpstr>
      <vt:lpstr>2_DT Global Theme 16:9</vt:lpstr>
      <vt:lpstr>3_DT Global Theme 16:9</vt:lpstr>
      <vt:lpstr>Контроль качества при проведении  аудита финансовой отчетности MCA 220 </vt:lpstr>
      <vt:lpstr>План презентации</vt:lpstr>
      <vt:lpstr> Обязанности аудиторской организации</vt:lpstr>
      <vt:lpstr> Обязанности аудиторской организации</vt:lpstr>
      <vt:lpstr> Цель аудитора</vt:lpstr>
      <vt:lpstr> Требования</vt:lpstr>
      <vt:lpstr> Требования</vt:lpstr>
      <vt:lpstr> Требования</vt:lpstr>
      <vt:lpstr> Требования</vt:lpstr>
      <vt:lpstr> Требования</vt:lpstr>
      <vt:lpstr> Требования – выполнение задания</vt:lpstr>
      <vt:lpstr> Требования – выполнение задания</vt:lpstr>
      <vt:lpstr> Требования – выполнение задания</vt:lpstr>
      <vt:lpstr> Требования – выполнение задания</vt:lpstr>
      <vt:lpstr> Требования – выполнение задания</vt:lpstr>
      <vt:lpstr> Требования – выполнение задания</vt:lpstr>
      <vt:lpstr> Требования – выполнение задания</vt:lpstr>
      <vt:lpstr> Требования – выполнение задания</vt:lpstr>
      <vt:lpstr> Требования – выполнение задания</vt:lpstr>
      <vt:lpstr> Требования – выполнение задания</vt:lpstr>
      <vt:lpstr> Требования</vt:lpstr>
      <vt:lpstr> Документация</vt:lpstr>
      <vt:lpstr> Документация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Grzelak Sławomir</dc:creator>
  <cp:lastModifiedBy>Lenovo</cp:lastModifiedBy>
  <cp:revision>130</cp:revision>
  <dcterms:created xsi:type="dcterms:W3CDTF">2019-09-14T11:38:05Z</dcterms:created>
  <dcterms:modified xsi:type="dcterms:W3CDTF">2020-02-12T12:43:02Z</dcterms:modified>
</cp:coreProperties>
</file>