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6"/>
  </p:notesMasterIdLst>
  <p:handoutMasterIdLst>
    <p:handoutMasterId r:id="rId17"/>
  </p:handoutMasterIdLst>
  <p:sldIdLst>
    <p:sldId id="334" r:id="rId2"/>
    <p:sldId id="323" r:id="rId3"/>
    <p:sldId id="345" r:id="rId4"/>
    <p:sldId id="343" r:id="rId5"/>
    <p:sldId id="344" r:id="rId6"/>
    <p:sldId id="346" r:id="rId7"/>
    <p:sldId id="335" r:id="rId8"/>
    <p:sldId id="336" r:id="rId9"/>
    <p:sldId id="337" r:id="rId10"/>
    <p:sldId id="338" r:id="rId11"/>
    <p:sldId id="340" r:id="rId12"/>
    <p:sldId id="341" r:id="rId13"/>
    <p:sldId id="342" r:id="rId14"/>
    <p:sldId id="330" r:id="rId15"/>
  </p:sldIdLst>
  <p:sldSz cx="9906000" cy="6858000" type="A4"/>
  <p:notesSz cx="6797675" cy="9872663"/>
  <p:defaultTextStyle>
    <a:defPPr>
      <a:defRPr lang="ru-RU"/>
    </a:defPPr>
    <a:lvl1pPr algn="l" defTabSz="80464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2325" indent="134108" algn="l" defTabSz="80464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04649" indent="268216" algn="l" defTabSz="80464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06974" indent="402325" algn="l" defTabSz="80464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09298" indent="536433" algn="l" defTabSz="80464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682164" algn="l" defTabSz="1072866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3218597" algn="l" defTabSz="1072866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755029" algn="l" defTabSz="1072866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4291462" algn="l" defTabSz="1072866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3B9"/>
    <a:srgbClr val="006E80"/>
    <a:srgbClr val="2F5597"/>
    <a:srgbClr val="FFF7E1"/>
    <a:srgbClr val="DEEBF6"/>
    <a:srgbClr val="DAE066"/>
    <a:srgbClr val="91AA3B"/>
    <a:srgbClr val="D0D632"/>
    <a:srgbClr val="FAB42A"/>
    <a:srgbClr val="487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29" autoAdjust="0"/>
  </p:normalViewPr>
  <p:slideViewPr>
    <p:cSldViewPr snapToGrid="0">
      <p:cViewPr varScale="1">
        <p:scale>
          <a:sx n="168" d="100"/>
          <a:sy n="168" d="100"/>
        </p:scale>
        <p:origin x="1008" y="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385B6-25C5-4ED2-9E57-F4E0F8FF6F14}" type="doc">
      <dgm:prSet loTypeId="urn:microsoft.com/office/officeart/2005/8/layout/vList6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DB2BD76-7C94-4103-B9CE-0004D1EF0565}">
      <dgm:prSet custT="1"/>
      <dgm:spPr>
        <a:solidFill>
          <a:srgbClr val="006E80"/>
        </a:solidFill>
      </dgm:spPr>
      <dgm:t>
        <a:bodyPr/>
        <a:lstStyle/>
        <a:p>
          <a:pPr algn="l"/>
          <a:r>
            <a:rPr lang="ru-RU" sz="1500" kern="1200" dirty="0">
              <a:latin typeface="Calibri" panose="020F0502020204030204"/>
              <a:ea typeface="Calibri"/>
              <a:cs typeface="Calibri"/>
              <a:sym typeface="Calibri"/>
            </a:rPr>
            <a:t>Анализ законодательного регулирования и целевого назначения АП</a:t>
          </a:r>
          <a:endParaRPr lang="ru-RU" sz="1500" dirty="0"/>
        </a:p>
      </dgm:t>
    </dgm:pt>
    <dgm:pt modelId="{41E55AFB-B4DD-40E7-8FEA-9FCF8C4846BE}" type="parTrans" cxnId="{36C5745E-980A-4F90-BBF0-BE3DD43FE53E}">
      <dgm:prSet/>
      <dgm:spPr/>
      <dgm:t>
        <a:bodyPr/>
        <a:lstStyle/>
        <a:p>
          <a:endParaRPr lang="ru-RU"/>
        </a:p>
      </dgm:t>
    </dgm:pt>
    <dgm:pt modelId="{0BBF1621-0C29-4999-BCFB-571FF5DF75AF}" type="sibTrans" cxnId="{36C5745E-980A-4F90-BBF0-BE3DD43FE53E}">
      <dgm:prSet/>
      <dgm:spPr/>
      <dgm:t>
        <a:bodyPr/>
        <a:lstStyle/>
        <a:p>
          <a:endParaRPr lang="ru-RU"/>
        </a:p>
      </dgm:t>
    </dgm:pt>
    <dgm:pt modelId="{FCEA229D-F094-4B16-A9B3-9CE1D00FA0C9}">
      <dgm:prSet custT="1"/>
      <dgm:spPr>
        <a:solidFill>
          <a:srgbClr val="006E8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7150" tIns="28575" rIns="57150" bIns="28575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400"/>
            <a:buFont typeface="Calibri"/>
            <a:buNone/>
          </a:pPr>
          <a:r>
            <a:rPr lang="ru-RU" sz="1500" kern="1200">
              <a:solidFill>
                <a:prstClr val="white"/>
              </a:solidFill>
              <a:latin typeface="Calibri" panose="020F0502020204030204"/>
              <a:ea typeface="Calibri"/>
              <a:cs typeface="Calibri"/>
              <a:sym typeface="Calibri"/>
            </a:rPr>
            <a:t>Анализ необходимых сведений, документов и процессов осуществления АП</a:t>
          </a:r>
          <a:endParaRPr lang="ru-RU" sz="1500" kern="1200" dirty="0">
            <a:solidFill>
              <a:prstClr val="white"/>
            </a:solidFill>
            <a:latin typeface="Calibri" panose="020F0502020204030204"/>
            <a:ea typeface="Calibri"/>
            <a:cs typeface="Calibri"/>
          </a:endParaRPr>
        </a:p>
      </dgm:t>
    </dgm:pt>
    <dgm:pt modelId="{5D65375B-EC22-415B-8633-FF1E90129D78}" type="parTrans" cxnId="{641A0C0A-7F4F-4444-BFA0-C9CEA82E0954}">
      <dgm:prSet/>
      <dgm:spPr/>
      <dgm:t>
        <a:bodyPr/>
        <a:lstStyle/>
        <a:p>
          <a:endParaRPr lang="ru-RU"/>
        </a:p>
      </dgm:t>
    </dgm:pt>
    <dgm:pt modelId="{EF6E577B-3EBB-4262-BB6E-6FDBCDCBFFE9}" type="sibTrans" cxnId="{641A0C0A-7F4F-4444-BFA0-C9CEA82E0954}">
      <dgm:prSet/>
      <dgm:spPr/>
      <dgm:t>
        <a:bodyPr/>
        <a:lstStyle/>
        <a:p>
          <a:endParaRPr lang="ru-RU"/>
        </a:p>
      </dgm:t>
    </dgm:pt>
    <dgm:pt modelId="{5C58351F-A0BB-448F-8895-F75A256E4DA3}">
      <dgm:prSet custT="1"/>
      <dgm:spPr>
        <a:solidFill>
          <a:srgbClr val="006E8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7150" tIns="28575" rIns="57150" bIns="28575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SzPts val="1400"/>
            <a:buFont typeface="Calibri"/>
            <a:buNone/>
          </a:pPr>
          <a:r>
            <a:rPr lang="ru-RU" sz="1500" kern="1200">
              <a:solidFill>
                <a:prstClr val="white"/>
              </a:solidFill>
              <a:latin typeface="Calibri" panose="020F0502020204030204"/>
              <a:ea typeface="Calibri"/>
              <a:cs typeface="Calibri"/>
              <a:sym typeface="Calibri"/>
            </a:rPr>
            <a:t>Анализ деловых ситуаций и взаимосвязей АП</a:t>
          </a:r>
          <a:endParaRPr lang="ru-RU" sz="1500" kern="1200" dirty="0">
            <a:solidFill>
              <a:prstClr val="white"/>
            </a:solidFill>
            <a:latin typeface="Calibri" panose="020F0502020204030204"/>
            <a:ea typeface="Calibri"/>
            <a:cs typeface="Calibri"/>
          </a:endParaRPr>
        </a:p>
      </dgm:t>
    </dgm:pt>
    <dgm:pt modelId="{03B91894-35A8-4A96-8494-DE91891BA438}" type="parTrans" cxnId="{153E39BE-7FDD-49FD-B62B-C5BC2C2214F4}">
      <dgm:prSet/>
      <dgm:spPr/>
      <dgm:t>
        <a:bodyPr/>
        <a:lstStyle/>
        <a:p>
          <a:endParaRPr lang="ru-RU"/>
        </a:p>
      </dgm:t>
    </dgm:pt>
    <dgm:pt modelId="{C6BA9C65-3390-429A-B0C6-11F3305134E0}" type="sibTrans" cxnId="{153E39BE-7FDD-49FD-B62B-C5BC2C2214F4}">
      <dgm:prSet/>
      <dgm:spPr/>
      <dgm:t>
        <a:bodyPr/>
        <a:lstStyle/>
        <a:p>
          <a:endParaRPr lang="ru-RU"/>
        </a:p>
      </dgm:t>
    </dgm:pt>
    <dgm:pt modelId="{86C7809E-4469-436C-A714-AF0BB9DD9A52}">
      <dgm:prSet custT="1"/>
      <dgm:spPr>
        <a:solidFill>
          <a:srgbClr val="006E8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7150" tIns="28575" rIns="57150" bIns="28575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SzPts val="1400"/>
            <a:buFont typeface="Calibri"/>
            <a:buNone/>
          </a:pPr>
          <a:r>
            <a:rPr lang="ru-RU" sz="1500" kern="1200">
              <a:solidFill>
                <a:prstClr val="white"/>
              </a:solidFill>
              <a:latin typeface="Calibri" panose="020F0502020204030204"/>
              <a:ea typeface="Calibri"/>
              <a:cs typeface="Calibri"/>
              <a:sym typeface="Calibri"/>
            </a:rPr>
            <a:t>Анализ текущего уровня автоматизации и необходимости цифровизации АП</a:t>
          </a:r>
          <a:endParaRPr lang="ru-RU" sz="1500" kern="1200" dirty="0">
            <a:solidFill>
              <a:prstClr val="white"/>
            </a:solidFill>
            <a:latin typeface="Calibri" panose="020F0502020204030204"/>
            <a:ea typeface="Calibri"/>
            <a:cs typeface="Calibri"/>
          </a:endParaRPr>
        </a:p>
      </dgm:t>
    </dgm:pt>
    <dgm:pt modelId="{8B03DF37-5C41-411D-8C64-A8C5305C74B0}" type="parTrans" cxnId="{BF77B64A-69CA-48DF-896C-FB9F184C44EE}">
      <dgm:prSet/>
      <dgm:spPr/>
      <dgm:t>
        <a:bodyPr/>
        <a:lstStyle/>
        <a:p>
          <a:endParaRPr lang="ru-RU"/>
        </a:p>
      </dgm:t>
    </dgm:pt>
    <dgm:pt modelId="{5DC34DDA-A9F3-4B9A-BBB1-7C9925EF6AD7}" type="sibTrans" cxnId="{BF77B64A-69CA-48DF-896C-FB9F184C44EE}">
      <dgm:prSet/>
      <dgm:spPr/>
      <dgm:t>
        <a:bodyPr/>
        <a:lstStyle/>
        <a:p>
          <a:endParaRPr lang="ru-RU"/>
        </a:p>
      </dgm:t>
    </dgm:pt>
    <dgm:pt modelId="{2C4C47BD-0CED-4CBF-AC48-1DDB40F7D6B4}">
      <dgm:prSet custT="1"/>
      <dgm:spPr/>
      <dgm:t>
        <a:bodyPr/>
        <a:lstStyle/>
        <a:p>
          <a:pPr algn="l">
            <a:buClr>
              <a:schemeClr val="dk1"/>
            </a:buClr>
            <a:buSzPts val="1400"/>
            <a:buFont typeface="Calibri"/>
            <a:buNone/>
          </a:pPr>
          <a:r>
            <a:rPr lang="ru-RU" sz="1500">
              <a:cs typeface="Calibri"/>
              <a:sym typeface="Calibri"/>
            </a:rPr>
            <a:t>  Формирование предложений по оптимизации </a:t>
          </a:r>
          <a:r>
            <a:rPr lang="ru-RU" sz="1500">
              <a:cs typeface="Calibri"/>
            </a:rPr>
            <a:t>АП, документооборота и сроков их осуществления </a:t>
          </a:r>
          <a:endParaRPr lang="ru-RU" sz="1500" dirty="0"/>
        </a:p>
      </dgm:t>
    </dgm:pt>
    <dgm:pt modelId="{204745C9-E925-4EDD-81E4-29BBEF0C4CF4}" type="parTrans" cxnId="{9E582906-E582-42B2-9659-73DA643FBDAB}">
      <dgm:prSet/>
      <dgm:spPr/>
      <dgm:t>
        <a:bodyPr/>
        <a:lstStyle/>
        <a:p>
          <a:endParaRPr lang="ru-RU"/>
        </a:p>
      </dgm:t>
    </dgm:pt>
    <dgm:pt modelId="{A077AAD9-743B-4FB9-95A9-AE6055AA0DA1}" type="sibTrans" cxnId="{9E582906-E582-42B2-9659-73DA643FBDAB}">
      <dgm:prSet/>
      <dgm:spPr/>
      <dgm:t>
        <a:bodyPr/>
        <a:lstStyle/>
        <a:p>
          <a:endParaRPr lang="ru-RU"/>
        </a:p>
      </dgm:t>
    </dgm:pt>
    <dgm:pt modelId="{E5FA2C85-1394-4FC6-B39D-37D8D454BF76}">
      <dgm:prSet custT="1"/>
      <dgm:spPr/>
      <dgm:t>
        <a:bodyPr/>
        <a:lstStyle/>
        <a:p>
          <a:pPr algn="l">
            <a:buNone/>
          </a:pPr>
          <a:r>
            <a:rPr lang="ru-RU" sz="1500">
              <a:cs typeface="Calibri"/>
              <a:sym typeface="Calibri"/>
            </a:rPr>
            <a:t>  Формирование предложений по исключению избыточных, сокращению и </a:t>
          </a:r>
          <a:r>
            <a:rPr lang="ru-RU" sz="1500">
              <a:cs typeface="Calibri"/>
            </a:rPr>
            <a:t>упрощению АП</a:t>
          </a:r>
          <a:endParaRPr lang="ru-RU" sz="1500" dirty="0"/>
        </a:p>
      </dgm:t>
    </dgm:pt>
    <dgm:pt modelId="{53FD7EFB-2D74-48AD-A4AA-2944CB39774B}" type="parTrans" cxnId="{1BB92370-B5BD-447B-AF17-F19BB24AAE7F}">
      <dgm:prSet/>
      <dgm:spPr/>
      <dgm:t>
        <a:bodyPr/>
        <a:lstStyle/>
        <a:p>
          <a:endParaRPr lang="ru-RU"/>
        </a:p>
      </dgm:t>
    </dgm:pt>
    <dgm:pt modelId="{5B1C6D85-14DA-4D19-9CB7-6FEC13F186F8}" type="sibTrans" cxnId="{1BB92370-B5BD-447B-AF17-F19BB24AAE7F}">
      <dgm:prSet/>
      <dgm:spPr/>
      <dgm:t>
        <a:bodyPr/>
        <a:lstStyle/>
        <a:p>
          <a:endParaRPr lang="ru-RU"/>
        </a:p>
      </dgm:t>
    </dgm:pt>
    <dgm:pt modelId="{86BAFBE2-CB3C-4B95-982F-04B4A58AFE4A}">
      <dgm:prSet custT="1"/>
      <dgm:spPr/>
      <dgm:t>
        <a:bodyPr/>
        <a:lstStyle/>
        <a:p>
          <a:pPr algn="l">
            <a:buClr>
              <a:schemeClr val="dk1"/>
            </a:buClr>
            <a:buSzPts val="1400"/>
            <a:buFont typeface="Calibri"/>
            <a:buNone/>
          </a:pPr>
          <a:r>
            <a:rPr lang="ru-RU" sz="1500" kern="1200" dirty="0">
              <a:cs typeface="Calibri"/>
              <a:sym typeface="Calibri"/>
            </a:rPr>
            <a:t>   Формирование предложений по цифровизации </a:t>
          </a:r>
          <a:r>
            <a:rPr lang="ru-RU" sz="1500" kern="1200" dirty="0">
              <a:cs typeface="Calibri"/>
            </a:rPr>
            <a:t>АП</a:t>
          </a:r>
          <a:endParaRPr lang="ru-RU" sz="1500" kern="1200" dirty="0">
            <a:latin typeface="Calibri" panose="020F0502020204030204"/>
            <a:ea typeface="+mn-ea"/>
            <a:cs typeface="Calibri"/>
          </a:endParaRPr>
        </a:p>
      </dgm:t>
    </dgm:pt>
    <dgm:pt modelId="{977B53DD-9EAF-4356-83F3-454F02DCB300}" type="parTrans" cxnId="{B2606521-77E3-418B-9404-C587771CAEDB}">
      <dgm:prSet/>
      <dgm:spPr/>
      <dgm:t>
        <a:bodyPr/>
        <a:lstStyle/>
        <a:p>
          <a:endParaRPr lang="ru-RU"/>
        </a:p>
      </dgm:t>
    </dgm:pt>
    <dgm:pt modelId="{EA565312-DDC9-4495-B4F8-51839803515A}" type="sibTrans" cxnId="{B2606521-77E3-418B-9404-C587771CAEDB}">
      <dgm:prSet/>
      <dgm:spPr/>
      <dgm:t>
        <a:bodyPr/>
        <a:lstStyle/>
        <a:p>
          <a:endParaRPr lang="ru-RU"/>
        </a:p>
      </dgm:t>
    </dgm:pt>
    <dgm:pt modelId="{1FBA6454-FB8C-4C03-9E37-16A42BE61B04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500" kern="1200">
              <a:latin typeface="Calibri" panose="020F0502020204030204"/>
              <a:ea typeface="Calibri"/>
              <a:cs typeface="Calibri"/>
              <a:sym typeface="Calibri"/>
            </a:rPr>
            <a:t>  Формирование предложений </a:t>
          </a:r>
          <a:r>
            <a:rPr lang="ru-RU" sz="1500" kern="1200">
              <a:latin typeface="Calibri" panose="020F0502020204030204"/>
              <a:ea typeface="Calibri"/>
              <a:cs typeface="Calibri"/>
            </a:rPr>
            <a:t>по внесению изменений в НПА и единый перечень АП</a:t>
          </a:r>
          <a:endParaRPr lang="ru-RU" sz="1500" kern="1200" dirty="0">
            <a:latin typeface="Calibri" panose="020F0502020204030204"/>
            <a:ea typeface="Calibri"/>
            <a:cs typeface="Calibri"/>
          </a:endParaRPr>
        </a:p>
      </dgm:t>
    </dgm:pt>
    <dgm:pt modelId="{18FD09D4-39FB-4293-9AC1-A75A2FEC3FC5}" type="sibTrans" cxnId="{FE2B431A-BA7D-4AD2-8086-BEB9708EE01E}">
      <dgm:prSet/>
      <dgm:spPr/>
      <dgm:t>
        <a:bodyPr/>
        <a:lstStyle/>
        <a:p>
          <a:endParaRPr lang="ru-RU"/>
        </a:p>
      </dgm:t>
    </dgm:pt>
    <dgm:pt modelId="{D5FBCB1F-94B6-4259-A33A-8198E160C052}" type="parTrans" cxnId="{FE2B431A-BA7D-4AD2-8086-BEB9708EE01E}">
      <dgm:prSet/>
      <dgm:spPr/>
      <dgm:t>
        <a:bodyPr/>
        <a:lstStyle/>
        <a:p>
          <a:endParaRPr lang="ru-RU"/>
        </a:p>
      </dgm:t>
    </dgm:pt>
    <dgm:pt modelId="{9923CA6B-781A-453B-9012-7176BB582BEE}">
      <dgm:prSet custT="1"/>
      <dgm:spPr/>
      <dgm:t>
        <a:bodyPr/>
        <a:lstStyle/>
        <a:p>
          <a:pPr algn="l">
            <a:buClr>
              <a:schemeClr val="dk1"/>
            </a:buClr>
            <a:buSzPts val="1400"/>
            <a:buFont typeface="Calibri"/>
            <a:buNone/>
          </a:pPr>
          <a:r>
            <a:rPr lang="ru-RU" sz="1500" kern="1200" dirty="0">
              <a:cs typeface="Calibri"/>
            </a:rPr>
            <a:t>   и запросов сведений для их осуществления</a:t>
          </a:r>
          <a:endParaRPr lang="ru-RU" sz="1500" kern="1200" dirty="0">
            <a:latin typeface="Calibri" panose="020F0502020204030204"/>
            <a:ea typeface="+mn-ea"/>
            <a:cs typeface="Calibri"/>
          </a:endParaRPr>
        </a:p>
      </dgm:t>
    </dgm:pt>
    <dgm:pt modelId="{BCE524CA-752B-4CB7-890A-3F9BA0D7A19C}" type="parTrans" cxnId="{C6AE4633-67D1-409B-9259-7790AF2E2EF5}">
      <dgm:prSet/>
      <dgm:spPr/>
      <dgm:t>
        <a:bodyPr/>
        <a:lstStyle/>
        <a:p>
          <a:endParaRPr lang="ru-RU"/>
        </a:p>
      </dgm:t>
    </dgm:pt>
    <dgm:pt modelId="{5AA60AD5-2FD7-44F6-B714-ACCCE55A2AB2}" type="sibTrans" cxnId="{C6AE4633-67D1-409B-9259-7790AF2E2EF5}">
      <dgm:prSet/>
      <dgm:spPr/>
      <dgm:t>
        <a:bodyPr/>
        <a:lstStyle/>
        <a:p>
          <a:endParaRPr lang="ru-RU"/>
        </a:p>
      </dgm:t>
    </dgm:pt>
    <dgm:pt modelId="{88B6022A-1086-408A-A6C4-F9A83BDD67CC}" type="pres">
      <dgm:prSet presAssocID="{79E385B6-25C5-4ED2-9E57-F4E0F8FF6F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64C49D-7A89-401C-9C82-402A9507FE97}" type="pres">
      <dgm:prSet presAssocID="{3DB2BD76-7C94-4103-B9CE-0004D1EF0565}" presName="linNode" presStyleCnt="0"/>
      <dgm:spPr/>
    </dgm:pt>
    <dgm:pt modelId="{104362B5-042A-4F51-A610-41E5E67453FE}" type="pres">
      <dgm:prSet presAssocID="{3DB2BD76-7C94-4103-B9CE-0004D1EF056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C77B2-E20F-4A28-BB36-8E21DDFF7730}" type="pres">
      <dgm:prSet presAssocID="{3DB2BD76-7C94-4103-B9CE-0004D1EF0565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5A2CD-ECA8-42E0-AC10-3625A0504782}" type="pres">
      <dgm:prSet presAssocID="{0BBF1621-0C29-4999-BCFB-571FF5DF75AF}" presName="spacing" presStyleCnt="0"/>
      <dgm:spPr/>
    </dgm:pt>
    <dgm:pt modelId="{9DA73430-4E14-4543-9FA3-A451ED777BD5}" type="pres">
      <dgm:prSet presAssocID="{FCEA229D-F094-4B16-A9B3-9CE1D00FA0C9}" presName="linNode" presStyleCnt="0"/>
      <dgm:spPr/>
    </dgm:pt>
    <dgm:pt modelId="{C2322DB0-11A9-40B0-8028-1CCAAD1CC42D}" type="pres">
      <dgm:prSet presAssocID="{FCEA229D-F094-4B16-A9B3-9CE1D00FA0C9}" presName="parentShp" presStyleLbl="node1" presStyleIdx="1" presStyleCnt="4">
        <dgm:presLayoutVars>
          <dgm:bulletEnabled val="1"/>
        </dgm:presLayoutVars>
      </dgm:prSet>
      <dgm:spPr>
        <a:xfrm>
          <a:off x="0" y="742100"/>
          <a:ext cx="3203563" cy="673864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ABB5412C-9BBF-4B01-BE44-E115219B0095}" type="pres">
      <dgm:prSet presAssocID="{FCEA229D-F094-4B16-A9B3-9CE1D00FA0C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9C4E1-CD20-42AF-952E-2277669A945B}" type="pres">
      <dgm:prSet presAssocID="{EF6E577B-3EBB-4262-BB6E-6FDBCDCBFFE9}" presName="spacing" presStyleCnt="0"/>
      <dgm:spPr/>
    </dgm:pt>
    <dgm:pt modelId="{CD9E43EE-1310-4962-A47F-6F7E59A78417}" type="pres">
      <dgm:prSet presAssocID="{5C58351F-A0BB-448F-8895-F75A256E4DA3}" presName="linNode" presStyleCnt="0"/>
      <dgm:spPr/>
    </dgm:pt>
    <dgm:pt modelId="{7837F1EE-9E0A-4959-B057-0F0EE435F3F4}" type="pres">
      <dgm:prSet presAssocID="{5C58351F-A0BB-448F-8895-F75A256E4DA3}" presName="parentShp" presStyleLbl="node1" presStyleIdx="2" presStyleCnt="4">
        <dgm:presLayoutVars>
          <dgm:bulletEnabled val="1"/>
        </dgm:presLayoutVars>
      </dgm:prSet>
      <dgm:spPr>
        <a:xfrm>
          <a:off x="0" y="1483351"/>
          <a:ext cx="3203563" cy="673864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E8F236B6-81AC-4CCC-BDDB-BAEAD5C9B1EA}" type="pres">
      <dgm:prSet presAssocID="{5C58351F-A0BB-448F-8895-F75A256E4DA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00260-E68C-4982-B4B9-4EBD581F16B5}" type="pres">
      <dgm:prSet presAssocID="{C6BA9C65-3390-429A-B0C6-11F3305134E0}" presName="spacing" presStyleCnt="0"/>
      <dgm:spPr/>
    </dgm:pt>
    <dgm:pt modelId="{81EEF410-A622-4C02-847A-34FD8876A626}" type="pres">
      <dgm:prSet presAssocID="{86C7809E-4469-436C-A714-AF0BB9DD9A52}" presName="linNode" presStyleCnt="0"/>
      <dgm:spPr/>
    </dgm:pt>
    <dgm:pt modelId="{694F31CC-7C42-44FE-8717-8C8DA4F120EE}" type="pres">
      <dgm:prSet presAssocID="{86C7809E-4469-436C-A714-AF0BB9DD9A52}" presName="parentShp" presStyleLbl="node1" presStyleIdx="3" presStyleCnt="4">
        <dgm:presLayoutVars>
          <dgm:bulletEnabled val="1"/>
        </dgm:presLayoutVars>
      </dgm:prSet>
      <dgm:spPr>
        <a:xfrm>
          <a:off x="0" y="2224602"/>
          <a:ext cx="3203563" cy="673864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A785392C-F549-479A-86CB-A0E0790521D7}" type="pres">
      <dgm:prSet presAssocID="{86C7809E-4469-436C-A714-AF0BB9DD9A52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582906-E582-42B2-9659-73DA643FBDAB}" srcId="{FCEA229D-F094-4B16-A9B3-9CE1D00FA0C9}" destId="{2C4C47BD-0CED-4CBF-AC48-1DDB40F7D6B4}" srcOrd="0" destOrd="0" parTransId="{204745C9-E925-4EDD-81E4-29BBEF0C4CF4}" sibTransId="{A077AAD9-743B-4FB9-95A9-AE6055AA0DA1}"/>
    <dgm:cxn modelId="{64587175-1780-468F-8D45-1FB7B0A7936D}" type="presOf" srcId="{FCEA229D-F094-4B16-A9B3-9CE1D00FA0C9}" destId="{C2322DB0-11A9-40B0-8028-1CCAAD1CC42D}" srcOrd="0" destOrd="0" presId="urn:microsoft.com/office/officeart/2005/8/layout/vList6"/>
    <dgm:cxn modelId="{36C5745E-980A-4F90-BBF0-BE3DD43FE53E}" srcId="{79E385B6-25C5-4ED2-9E57-F4E0F8FF6F14}" destId="{3DB2BD76-7C94-4103-B9CE-0004D1EF0565}" srcOrd="0" destOrd="0" parTransId="{41E55AFB-B4DD-40E7-8FEA-9FCF8C4846BE}" sibTransId="{0BBF1621-0C29-4999-BCFB-571FF5DF75AF}"/>
    <dgm:cxn modelId="{FAE47147-0171-4EB1-B445-FB574DC81D16}" type="presOf" srcId="{2C4C47BD-0CED-4CBF-AC48-1DDB40F7D6B4}" destId="{ABB5412C-9BBF-4B01-BE44-E115219B0095}" srcOrd="0" destOrd="0" presId="urn:microsoft.com/office/officeart/2005/8/layout/vList6"/>
    <dgm:cxn modelId="{29A53E63-A194-4FAB-A146-CCABAF1C7FFD}" type="presOf" srcId="{79E385B6-25C5-4ED2-9E57-F4E0F8FF6F14}" destId="{88B6022A-1086-408A-A6C4-F9A83BDD67CC}" srcOrd="0" destOrd="0" presId="urn:microsoft.com/office/officeart/2005/8/layout/vList6"/>
    <dgm:cxn modelId="{B244CE98-2B7F-47C8-B14F-25A65A44FDEE}" type="presOf" srcId="{5C58351F-A0BB-448F-8895-F75A256E4DA3}" destId="{7837F1EE-9E0A-4959-B057-0F0EE435F3F4}" srcOrd="0" destOrd="0" presId="urn:microsoft.com/office/officeart/2005/8/layout/vList6"/>
    <dgm:cxn modelId="{1BB92370-B5BD-447B-AF17-F19BB24AAE7F}" srcId="{5C58351F-A0BB-448F-8895-F75A256E4DA3}" destId="{E5FA2C85-1394-4FC6-B39D-37D8D454BF76}" srcOrd="0" destOrd="0" parTransId="{53FD7EFB-2D74-48AD-A4AA-2944CB39774B}" sibTransId="{5B1C6D85-14DA-4D19-9CB7-6FEC13F186F8}"/>
    <dgm:cxn modelId="{588B5F01-A49B-4E13-9F3A-BD9DB70341D5}" type="presOf" srcId="{3DB2BD76-7C94-4103-B9CE-0004D1EF0565}" destId="{104362B5-042A-4F51-A610-41E5E67453FE}" srcOrd="0" destOrd="0" presId="urn:microsoft.com/office/officeart/2005/8/layout/vList6"/>
    <dgm:cxn modelId="{FE2B431A-BA7D-4AD2-8086-BEB9708EE01E}" srcId="{3DB2BD76-7C94-4103-B9CE-0004D1EF0565}" destId="{1FBA6454-FB8C-4C03-9E37-16A42BE61B04}" srcOrd="0" destOrd="0" parTransId="{D5FBCB1F-94B6-4259-A33A-8198E160C052}" sibTransId="{18FD09D4-39FB-4293-9AC1-A75A2FEC3FC5}"/>
    <dgm:cxn modelId="{C6AE4633-67D1-409B-9259-7790AF2E2EF5}" srcId="{86C7809E-4469-436C-A714-AF0BB9DD9A52}" destId="{9923CA6B-781A-453B-9012-7176BB582BEE}" srcOrd="1" destOrd="0" parTransId="{BCE524CA-752B-4CB7-890A-3F9BA0D7A19C}" sibTransId="{5AA60AD5-2FD7-44F6-B714-ACCCE55A2AB2}"/>
    <dgm:cxn modelId="{2EA56DC7-F60D-4B40-BDC4-3FC017855E99}" type="presOf" srcId="{86BAFBE2-CB3C-4B95-982F-04B4A58AFE4A}" destId="{A785392C-F549-479A-86CB-A0E0790521D7}" srcOrd="0" destOrd="0" presId="urn:microsoft.com/office/officeart/2005/8/layout/vList6"/>
    <dgm:cxn modelId="{0F89AEC2-0D85-4B53-A210-C55B132E2CE3}" type="presOf" srcId="{E5FA2C85-1394-4FC6-B39D-37D8D454BF76}" destId="{E8F236B6-81AC-4CCC-BDDB-BAEAD5C9B1EA}" srcOrd="0" destOrd="0" presId="urn:microsoft.com/office/officeart/2005/8/layout/vList6"/>
    <dgm:cxn modelId="{641A0C0A-7F4F-4444-BFA0-C9CEA82E0954}" srcId="{79E385B6-25C5-4ED2-9E57-F4E0F8FF6F14}" destId="{FCEA229D-F094-4B16-A9B3-9CE1D00FA0C9}" srcOrd="1" destOrd="0" parTransId="{5D65375B-EC22-415B-8633-FF1E90129D78}" sibTransId="{EF6E577B-3EBB-4262-BB6E-6FDBCDCBFFE9}"/>
    <dgm:cxn modelId="{153E39BE-7FDD-49FD-B62B-C5BC2C2214F4}" srcId="{79E385B6-25C5-4ED2-9E57-F4E0F8FF6F14}" destId="{5C58351F-A0BB-448F-8895-F75A256E4DA3}" srcOrd="2" destOrd="0" parTransId="{03B91894-35A8-4A96-8494-DE91891BA438}" sibTransId="{C6BA9C65-3390-429A-B0C6-11F3305134E0}"/>
    <dgm:cxn modelId="{BC0A8321-7F5F-490F-A624-0B3E732141C6}" type="presOf" srcId="{9923CA6B-781A-453B-9012-7176BB582BEE}" destId="{A785392C-F549-479A-86CB-A0E0790521D7}" srcOrd="0" destOrd="1" presId="urn:microsoft.com/office/officeart/2005/8/layout/vList6"/>
    <dgm:cxn modelId="{BF77B64A-69CA-48DF-896C-FB9F184C44EE}" srcId="{79E385B6-25C5-4ED2-9E57-F4E0F8FF6F14}" destId="{86C7809E-4469-436C-A714-AF0BB9DD9A52}" srcOrd="3" destOrd="0" parTransId="{8B03DF37-5C41-411D-8C64-A8C5305C74B0}" sibTransId="{5DC34DDA-A9F3-4B9A-BBB1-7C9925EF6AD7}"/>
    <dgm:cxn modelId="{1BEAB8F1-8A37-4DF6-B7E8-78042BD16062}" type="presOf" srcId="{1FBA6454-FB8C-4C03-9E37-16A42BE61B04}" destId="{09BC77B2-E20F-4A28-BB36-8E21DDFF7730}" srcOrd="0" destOrd="0" presId="urn:microsoft.com/office/officeart/2005/8/layout/vList6"/>
    <dgm:cxn modelId="{B2606521-77E3-418B-9404-C587771CAEDB}" srcId="{86C7809E-4469-436C-A714-AF0BB9DD9A52}" destId="{86BAFBE2-CB3C-4B95-982F-04B4A58AFE4A}" srcOrd="0" destOrd="0" parTransId="{977B53DD-9EAF-4356-83F3-454F02DCB300}" sibTransId="{EA565312-DDC9-4495-B4F8-51839803515A}"/>
    <dgm:cxn modelId="{4EF35F0C-1884-4434-AF5A-7D9B1F1CCA4E}" type="presOf" srcId="{86C7809E-4469-436C-A714-AF0BB9DD9A52}" destId="{694F31CC-7C42-44FE-8717-8C8DA4F120EE}" srcOrd="0" destOrd="0" presId="urn:microsoft.com/office/officeart/2005/8/layout/vList6"/>
    <dgm:cxn modelId="{C79E9B8C-86B3-4D85-A8D5-4F1070975189}" type="presParOf" srcId="{88B6022A-1086-408A-A6C4-F9A83BDD67CC}" destId="{0864C49D-7A89-401C-9C82-402A9507FE97}" srcOrd="0" destOrd="0" presId="urn:microsoft.com/office/officeart/2005/8/layout/vList6"/>
    <dgm:cxn modelId="{3F3706EC-413F-4EB5-9995-4CA487BBAA41}" type="presParOf" srcId="{0864C49D-7A89-401C-9C82-402A9507FE97}" destId="{104362B5-042A-4F51-A610-41E5E67453FE}" srcOrd="0" destOrd="0" presId="urn:microsoft.com/office/officeart/2005/8/layout/vList6"/>
    <dgm:cxn modelId="{89A6C33E-2122-4EE3-A0E4-8D1D7D97D092}" type="presParOf" srcId="{0864C49D-7A89-401C-9C82-402A9507FE97}" destId="{09BC77B2-E20F-4A28-BB36-8E21DDFF7730}" srcOrd="1" destOrd="0" presId="urn:microsoft.com/office/officeart/2005/8/layout/vList6"/>
    <dgm:cxn modelId="{2C77A19C-916A-43E4-B5FC-A12087444445}" type="presParOf" srcId="{88B6022A-1086-408A-A6C4-F9A83BDD67CC}" destId="{3265A2CD-ECA8-42E0-AC10-3625A0504782}" srcOrd="1" destOrd="0" presId="urn:microsoft.com/office/officeart/2005/8/layout/vList6"/>
    <dgm:cxn modelId="{F7DDF533-6E7B-40B1-9826-F9D36ED3D23F}" type="presParOf" srcId="{88B6022A-1086-408A-A6C4-F9A83BDD67CC}" destId="{9DA73430-4E14-4543-9FA3-A451ED777BD5}" srcOrd="2" destOrd="0" presId="urn:microsoft.com/office/officeart/2005/8/layout/vList6"/>
    <dgm:cxn modelId="{46833922-6BFF-4B8D-8CB7-114A0F2FDAB1}" type="presParOf" srcId="{9DA73430-4E14-4543-9FA3-A451ED777BD5}" destId="{C2322DB0-11A9-40B0-8028-1CCAAD1CC42D}" srcOrd="0" destOrd="0" presId="urn:microsoft.com/office/officeart/2005/8/layout/vList6"/>
    <dgm:cxn modelId="{AD5B7363-5F35-4266-9065-0557B1CAE9EF}" type="presParOf" srcId="{9DA73430-4E14-4543-9FA3-A451ED777BD5}" destId="{ABB5412C-9BBF-4B01-BE44-E115219B0095}" srcOrd="1" destOrd="0" presId="urn:microsoft.com/office/officeart/2005/8/layout/vList6"/>
    <dgm:cxn modelId="{CC5E6BBC-E43E-475B-9981-A56448EAF561}" type="presParOf" srcId="{88B6022A-1086-408A-A6C4-F9A83BDD67CC}" destId="{FA49C4E1-CD20-42AF-952E-2277669A945B}" srcOrd="3" destOrd="0" presId="urn:microsoft.com/office/officeart/2005/8/layout/vList6"/>
    <dgm:cxn modelId="{3FF6654B-3991-4F4E-B1B1-1D528FCB254C}" type="presParOf" srcId="{88B6022A-1086-408A-A6C4-F9A83BDD67CC}" destId="{CD9E43EE-1310-4962-A47F-6F7E59A78417}" srcOrd="4" destOrd="0" presId="urn:microsoft.com/office/officeart/2005/8/layout/vList6"/>
    <dgm:cxn modelId="{F9795161-E9B6-4BB9-A8B7-9CC1A41667A2}" type="presParOf" srcId="{CD9E43EE-1310-4962-A47F-6F7E59A78417}" destId="{7837F1EE-9E0A-4959-B057-0F0EE435F3F4}" srcOrd="0" destOrd="0" presId="urn:microsoft.com/office/officeart/2005/8/layout/vList6"/>
    <dgm:cxn modelId="{FB15D3A4-7077-444D-B24F-A5271C3EF038}" type="presParOf" srcId="{CD9E43EE-1310-4962-A47F-6F7E59A78417}" destId="{E8F236B6-81AC-4CCC-BDDB-BAEAD5C9B1EA}" srcOrd="1" destOrd="0" presId="urn:microsoft.com/office/officeart/2005/8/layout/vList6"/>
    <dgm:cxn modelId="{5B935877-11F1-4CBA-A394-16E1DC228AEC}" type="presParOf" srcId="{88B6022A-1086-408A-A6C4-F9A83BDD67CC}" destId="{0BF00260-E68C-4982-B4B9-4EBD581F16B5}" srcOrd="5" destOrd="0" presId="urn:microsoft.com/office/officeart/2005/8/layout/vList6"/>
    <dgm:cxn modelId="{66068E31-7E51-4F73-862E-4EC5DA4446D5}" type="presParOf" srcId="{88B6022A-1086-408A-A6C4-F9A83BDD67CC}" destId="{81EEF410-A622-4C02-847A-34FD8876A626}" srcOrd="6" destOrd="0" presId="urn:microsoft.com/office/officeart/2005/8/layout/vList6"/>
    <dgm:cxn modelId="{1B363A89-F34E-43C7-ADAA-BF8EA58B6DCB}" type="presParOf" srcId="{81EEF410-A622-4C02-847A-34FD8876A626}" destId="{694F31CC-7C42-44FE-8717-8C8DA4F120EE}" srcOrd="0" destOrd="0" presId="urn:microsoft.com/office/officeart/2005/8/layout/vList6"/>
    <dgm:cxn modelId="{E72EAA7D-CF71-4090-BC2B-E932124D37B7}" type="presParOf" srcId="{81EEF410-A622-4C02-847A-34FD8876A626}" destId="{A785392C-F549-479A-86CB-A0E0790521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C77B2-E20F-4A28-BB36-8E21DDFF7730}">
      <dsp:nvSpPr>
        <dsp:cNvPr id="0" name=""/>
        <dsp:cNvSpPr/>
      </dsp:nvSpPr>
      <dsp:spPr>
        <a:xfrm>
          <a:off x="3203563" y="849"/>
          <a:ext cx="4805344" cy="6738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>
              <a:latin typeface="Calibri" panose="020F0502020204030204"/>
              <a:ea typeface="Calibri"/>
              <a:cs typeface="Calibri"/>
              <a:sym typeface="Calibri"/>
            </a:rPr>
            <a:t>  Формирование предложений </a:t>
          </a:r>
          <a:r>
            <a:rPr lang="ru-RU" sz="1500" kern="1200">
              <a:latin typeface="Calibri" panose="020F0502020204030204"/>
              <a:ea typeface="Calibri"/>
              <a:cs typeface="Calibri"/>
            </a:rPr>
            <a:t>по внесению изменений в НПА и единый перечень АП</a:t>
          </a:r>
          <a:endParaRPr lang="ru-RU" sz="1500" kern="1200" dirty="0">
            <a:latin typeface="Calibri" panose="020F0502020204030204"/>
            <a:ea typeface="Calibri"/>
            <a:cs typeface="Calibri"/>
          </a:endParaRPr>
        </a:p>
      </dsp:txBody>
      <dsp:txXfrm>
        <a:off x="3203563" y="85082"/>
        <a:ext cx="4552645" cy="505398"/>
      </dsp:txXfrm>
    </dsp:sp>
    <dsp:sp modelId="{104362B5-042A-4F51-A610-41E5E67453FE}">
      <dsp:nvSpPr>
        <dsp:cNvPr id="0" name=""/>
        <dsp:cNvSpPr/>
      </dsp:nvSpPr>
      <dsp:spPr>
        <a:xfrm>
          <a:off x="0" y="849"/>
          <a:ext cx="3203563" cy="673864"/>
        </a:xfrm>
        <a:prstGeom prst="roundRect">
          <a:avLst/>
        </a:prstGeom>
        <a:solidFill>
          <a:srgbClr val="006E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Calibri" panose="020F0502020204030204"/>
              <a:ea typeface="Calibri"/>
              <a:cs typeface="Calibri"/>
              <a:sym typeface="Calibri"/>
            </a:rPr>
            <a:t>Анализ законодательного регулирования и целевого назначения АП</a:t>
          </a:r>
          <a:endParaRPr lang="ru-RU" sz="1500" dirty="0"/>
        </a:p>
      </dsp:txBody>
      <dsp:txXfrm>
        <a:off x="32895" y="33744"/>
        <a:ext cx="3137773" cy="608074"/>
      </dsp:txXfrm>
    </dsp:sp>
    <dsp:sp modelId="{ABB5412C-9BBF-4B01-BE44-E115219B0095}">
      <dsp:nvSpPr>
        <dsp:cNvPr id="0" name=""/>
        <dsp:cNvSpPr/>
      </dsp:nvSpPr>
      <dsp:spPr>
        <a:xfrm>
          <a:off x="3203563" y="742100"/>
          <a:ext cx="4805344" cy="6738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400"/>
            <a:buFont typeface="Calibri"/>
            <a:buChar char="••"/>
          </a:pPr>
          <a:r>
            <a:rPr lang="ru-RU" sz="1500" kern="1200">
              <a:cs typeface="Calibri"/>
              <a:sym typeface="Calibri"/>
            </a:rPr>
            <a:t>  Формирование предложений по оптимизации </a:t>
          </a:r>
          <a:r>
            <a:rPr lang="ru-RU" sz="1500" kern="1200">
              <a:cs typeface="Calibri"/>
            </a:rPr>
            <a:t>АП, документооборота и сроков их осуществления </a:t>
          </a:r>
          <a:endParaRPr lang="ru-RU" sz="1500" kern="1200" dirty="0"/>
        </a:p>
      </dsp:txBody>
      <dsp:txXfrm>
        <a:off x="3203563" y="826333"/>
        <a:ext cx="4552645" cy="505398"/>
      </dsp:txXfrm>
    </dsp:sp>
    <dsp:sp modelId="{C2322DB0-11A9-40B0-8028-1CCAAD1CC42D}">
      <dsp:nvSpPr>
        <dsp:cNvPr id="0" name=""/>
        <dsp:cNvSpPr/>
      </dsp:nvSpPr>
      <dsp:spPr>
        <a:xfrm>
          <a:off x="0" y="742100"/>
          <a:ext cx="3203563" cy="673864"/>
        </a:xfrm>
        <a:prstGeom prst="roundRect">
          <a:avLst/>
        </a:prstGeom>
        <a:solidFill>
          <a:srgbClr val="006E8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400"/>
            <a:buFont typeface="Calibri"/>
            <a:buNone/>
          </a:pPr>
          <a:r>
            <a:rPr lang="ru-RU" sz="1500" kern="1200">
              <a:solidFill>
                <a:prstClr val="white"/>
              </a:solidFill>
              <a:latin typeface="Calibri" panose="020F0502020204030204"/>
              <a:ea typeface="Calibri"/>
              <a:cs typeface="Calibri"/>
              <a:sym typeface="Calibri"/>
            </a:rPr>
            <a:t>Анализ необходимых сведений, документов и процессов осуществления АП</a:t>
          </a:r>
          <a:endParaRPr lang="ru-RU" sz="1500" kern="1200" dirty="0">
            <a:solidFill>
              <a:prstClr val="white"/>
            </a:solidFill>
            <a:latin typeface="Calibri" panose="020F0502020204030204"/>
            <a:ea typeface="Calibri"/>
            <a:cs typeface="Calibri"/>
          </a:endParaRPr>
        </a:p>
      </dsp:txBody>
      <dsp:txXfrm>
        <a:off x="32895" y="774995"/>
        <a:ext cx="3137773" cy="608074"/>
      </dsp:txXfrm>
    </dsp:sp>
    <dsp:sp modelId="{E8F236B6-81AC-4CCC-BDDB-BAEAD5C9B1EA}">
      <dsp:nvSpPr>
        <dsp:cNvPr id="0" name=""/>
        <dsp:cNvSpPr/>
      </dsp:nvSpPr>
      <dsp:spPr>
        <a:xfrm>
          <a:off x="3203563" y="1483351"/>
          <a:ext cx="4805344" cy="6738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>
              <a:cs typeface="Calibri"/>
              <a:sym typeface="Calibri"/>
            </a:rPr>
            <a:t>  Формирование предложений по исключению избыточных, сокращению и </a:t>
          </a:r>
          <a:r>
            <a:rPr lang="ru-RU" sz="1500" kern="1200">
              <a:cs typeface="Calibri"/>
            </a:rPr>
            <a:t>упрощению АП</a:t>
          </a:r>
          <a:endParaRPr lang="ru-RU" sz="1500" kern="1200" dirty="0"/>
        </a:p>
      </dsp:txBody>
      <dsp:txXfrm>
        <a:off x="3203563" y="1567584"/>
        <a:ext cx="4552645" cy="505398"/>
      </dsp:txXfrm>
    </dsp:sp>
    <dsp:sp modelId="{7837F1EE-9E0A-4959-B057-0F0EE435F3F4}">
      <dsp:nvSpPr>
        <dsp:cNvPr id="0" name=""/>
        <dsp:cNvSpPr/>
      </dsp:nvSpPr>
      <dsp:spPr>
        <a:xfrm>
          <a:off x="0" y="1483351"/>
          <a:ext cx="3203563" cy="673864"/>
        </a:xfrm>
        <a:prstGeom prst="roundRect">
          <a:avLst/>
        </a:prstGeom>
        <a:solidFill>
          <a:srgbClr val="006E8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SzPts val="1400"/>
            <a:buFont typeface="Calibri"/>
            <a:buNone/>
          </a:pPr>
          <a:r>
            <a:rPr lang="ru-RU" sz="1500" kern="1200">
              <a:solidFill>
                <a:prstClr val="white"/>
              </a:solidFill>
              <a:latin typeface="Calibri" panose="020F0502020204030204"/>
              <a:ea typeface="Calibri"/>
              <a:cs typeface="Calibri"/>
              <a:sym typeface="Calibri"/>
            </a:rPr>
            <a:t>Анализ деловых ситуаций и взаимосвязей АП</a:t>
          </a:r>
          <a:endParaRPr lang="ru-RU" sz="1500" kern="1200" dirty="0">
            <a:solidFill>
              <a:prstClr val="white"/>
            </a:solidFill>
            <a:latin typeface="Calibri" panose="020F0502020204030204"/>
            <a:ea typeface="Calibri"/>
            <a:cs typeface="Calibri"/>
          </a:endParaRPr>
        </a:p>
      </dsp:txBody>
      <dsp:txXfrm>
        <a:off x="32895" y="1516246"/>
        <a:ext cx="3137773" cy="608074"/>
      </dsp:txXfrm>
    </dsp:sp>
    <dsp:sp modelId="{A785392C-F549-479A-86CB-A0E0790521D7}">
      <dsp:nvSpPr>
        <dsp:cNvPr id="0" name=""/>
        <dsp:cNvSpPr/>
      </dsp:nvSpPr>
      <dsp:spPr>
        <a:xfrm>
          <a:off x="3203563" y="2224602"/>
          <a:ext cx="4805344" cy="6738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400"/>
            <a:buFont typeface="Calibri"/>
            <a:buChar char="••"/>
          </a:pPr>
          <a:r>
            <a:rPr lang="ru-RU" sz="1500" kern="1200" dirty="0">
              <a:cs typeface="Calibri"/>
              <a:sym typeface="Calibri"/>
            </a:rPr>
            <a:t>   Формирование предложений по цифровизации </a:t>
          </a:r>
          <a:r>
            <a:rPr lang="ru-RU" sz="1500" kern="1200" dirty="0">
              <a:cs typeface="Calibri"/>
            </a:rPr>
            <a:t>АП</a:t>
          </a:r>
          <a:endParaRPr lang="ru-RU" sz="1500" kern="1200" dirty="0">
            <a:latin typeface="Calibri" panose="020F0502020204030204"/>
            <a:ea typeface="+mn-ea"/>
            <a:cs typeface="Calibri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400"/>
            <a:buFont typeface="Calibri"/>
            <a:buChar char="••"/>
          </a:pPr>
          <a:r>
            <a:rPr lang="ru-RU" sz="1500" kern="1200" dirty="0">
              <a:cs typeface="Calibri"/>
            </a:rPr>
            <a:t>   и запросов сведений для их осуществления</a:t>
          </a:r>
          <a:endParaRPr lang="ru-RU" sz="1500" kern="1200" dirty="0">
            <a:latin typeface="Calibri" panose="020F0502020204030204"/>
            <a:ea typeface="+mn-ea"/>
            <a:cs typeface="Calibri"/>
          </a:endParaRPr>
        </a:p>
      </dsp:txBody>
      <dsp:txXfrm>
        <a:off x="3203563" y="2308835"/>
        <a:ext cx="4552645" cy="505398"/>
      </dsp:txXfrm>
    </dsp:sp>
    <dsp:sp modelId="{694F31CC-7C42-44FE-8717-8C8DA4F120EE}">
      <dsp:nvSpPr>
        <dsp:cNvPr id="0" name=""/>
        <dsp:cNvSpPr/>
      </dsp:nvSpPr>
      <dsp:spPr>
        <a:xfrm>
          <a:off x="0" y="2224602"/>
          <a:ext cx="3203563" cy="673864"/>
        </a:xfrm>
        <a:prstGeom prst="roundRect">
          <a:avLst/>
        </a:prstGeom>
        <a:solidFill>
          <a:srgbClr val="006E8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SzPts val="1400"/>
            <a:buFont typeface="Calibri"/>
            <a:buNone/>
          </a:pPr>
          <a:r>
            <a:rPr lang="ru-RU" sz="1500" kern="1200">
              <a:solidFill>
                <a:prstClr val="white"/>
              </a:solidFill>
              <a:latin typeface="Calibri" panose="020F0502020204030204"/>
              <a:ea typeface="Calibri"/>
              <a:cs typeface="Calibri"/>
              <a:sym typeface="Calibri"/>
            </a:rPr>
            <a:t>Анализ текущего уровня автоматизации и необходимости цифровизации АП</a:t>
          </a:r>
          <a:endParaRPr lang="ru-RU" sz="1500" kern="1200" dirty="0">
            <a:solidFill>
              <a:prstClr val="white"/>
            </a:solidFill>
            <a:latin typeface="Calibri" panose="020F0502020204030204"/>
            <a:ea typeface="Calibri"/>
            <a:cs typeface="Calibri"/>
          </a:endParaRPr>
        </a:p>
      </dsp:txBody>
      <dsp:txXfrm>
        <a:off x="32895" y="2257497"/>
        <a:ext cx="3137773" cy="608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53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D264531E-ACB3-4EC8-907F-158D62D7FC4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4"/>
            <a:ext cx="2946400" cy="4953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377364"/>
            <a:ext cx="2946400" cy="49530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4F71D168-B9B2-4297-BA20-E68BA4B98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56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32535E7D-588D-4DDE-95FA-B0E08C577370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78C06BE2-6AD3-4C9C-BC22-76F2B90AE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3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1A8F84-2385-4CB4-AF4A-450A696D2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64218F-3EB6-4878-9C79-2B4D39840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5E2458-E746-49FB-9850-CE0746F8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27">
              <a:defRPr/>
            </a:pPr>
            <a:fld id="{3DE5016E-A110-428B-820B-A22B576DB7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27"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769B1A-312A-42DF-9730-073A4485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2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7DAC19-8FC9-46D9-B246-CE20A91E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27"/>
            <a:fld id="{8A8AD065-CCF7-4E3B-B1C5-F607D1FAC733}" type="slidenum">
              <a:rPr lang="ru-RU" altLang="ru-RU" smtClean="0"/>
              <a:pPr defTabSz="742927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10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47F244-A19B-4BCC-A32C-074F7063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BE7EEE-8948-4D7F-B40E-8183043B8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C0C521-F041-42B9-9C3B-069485A9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27">
              <a:defRPr/>
            </a:pPr>
            <a:fld id="{3DE5016E-A110-428B-820B-A22B576DB7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27"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ED8D57-2030-406F-9C1D-6EA929D0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2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F2959C-1AD2-4B0E-9EC3-8C0ED823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27"/>
            <a:fld id="{8A8AD065-CCF7-4E3B-B1C5-F607D1FAC733}" type="slidenum">
              <a:rPr lang="ru-RU" altLang="ru-RU" smtClean="0"/>
              <a:pPr defTabSz="742927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99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E751D55-C304-4416-B023-3DCAEA8BD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B88216-8F69-4FFB-9D97-8906B1687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3DD2D-773E-4DCE-9176-A8A81BBA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27">
              <a:defRPr/>
            </a:pPr>
            <a:fld id="{3DE5016E-A110-428B-820B-A22B576DB7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27"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418847-A07C-4632-BC6B-9CC4EA9E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2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B21747-05ED-4547-9C98-4E6FFF0D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27"/>
            <a:fld id="{8A8AD065-CCF7-4E3B-B1C5-F607D1FAC733}" type="slidenum">
              <a:rPr lang="ru-RU" altLang="ru-RU" smtClean="0"/>
              <a:pPr defTabSz="742927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691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369174" y="1949166"/>
            <a:ext cx="6259076" cy="187151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4550"/>
              </a:lnSpc>
              <a:spcBef>
                <a:spcPts val="0"/>
              </a:spcBef>
              <a:buNone/>
              <a:defRPr sz="4333" i="1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75482" y="4612567"/>
            <a:ext cx="4751095" cy="3884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33" baseline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ФИО докладчика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375297" y="5008249"/>
            <a:ext cx="3527226" cy="121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30"/>
              </a:lnSpc>
              <a:buNone/>
              <a:defRPr sz="1192" baseline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Должность и доп.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45201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848680"/>
            <a:ext cx="5407702" cy="25890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557195" indent="-557195" algn="l">
              <a:buFont typeface="+mj-lt"/>
              <a:buAutoNum type="arabicPeriod"/>
              <a:defRPr sz="3575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7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848680"/>
            <a:ext cx="5407702" cy="25890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557195" indent="-557195" algn="l">
              <a:buFont typeface="+mj-lt"/>
              <a:buAutoNum type="arabicPeriod"/>
              <a:defRPr sz="3575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81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309033"/>
            <a:ext cx="6967693" cy="6709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5285" indent="-495285" algn="l">
              <a:buSzPct val="100000"/>
              <a:buFont typeface="+mj-lt"/>
              <a:buAutoNum type="arabicPeriod"/>
              <a:defRPr sz="2708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7" y="1299633"/>
            <a:ext cx="2558459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95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2427817"/>
            <a:ext cx="2558459" cy="3638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742927" rtl="0" eaLnBrk="1" fontAlgn="auto" latinLnBrk="0" hangingPunct="1">
              <a:lnSpc>
                <a:spcPct val="90000"/>
              </a:lnSpc>
              <a:spcBef>
                <a:spcPts val="81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83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673475" y="1299633"/>
            <a:ext cx="2559050" cy="4766387"/>
          </a:xfrm>
          <a:prstGeom prst="rect">
            <a:avLst/>
          </a:prstGeom>
        </p:spPr>
        <p:txBody>
          <a:bodyPr/>
          <a:lstStyle>
            <a:lvl1pPr marL="0" marR="0" indent="0" algn="l" defTabSz="742927" rtl="0" eaLnBrk="1" fontAlgn="auto" latinLnBrk="0" hangingPunct="1">
              <a:lnSpc>
                <a:spcPct val="90000"/>
              </a:lnSpc>
              <a:spcBef>
                <a:spcPts val="81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83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59033" y="1299634"/>
            <a:ext cx="2565929" cy="47667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742927" rtl="0" eaLnBrk="1" fontAlgn="auto" latinLnBrk="0" hangingPunct="1">
              <a:lnSpc>
                <a:spcPct val="90000"/>
              </a:lnSpc>
              <a:spcBef>
                <a:spcPts val="81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83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812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309033"/>
            <a:ext cx="6967693" cy="6709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5285" indent="-495285" algn="l">
              <a:buSzPct val="100000"/>
              <a:buFont typeface="+mj-lt"/>
              <a:buAutoNum type="arabicPeriod"/>
              <a:defRPr sz="2708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7" y="1299633"/>
            <a:ext cx="4099406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95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2427817"/>
            <a:ext cx="4093018" cy="36382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742927" rtl="0" eaLnBrk="1" fontAlgn="auto" latinLnBrk="0" hangingPunct="1">
              <a:lnSpc>
                <a:spcPct val="90000"/>
              </a:lnSpc>
              <a:spcBef>
                <a:spcPts val="81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83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38338" y="1299633"/>
            <a:ext cx="4090219" cy="4766387"/>
          </a:xfrm>
          <a:prstGeom prst="rect">
            <a:avLst/>
          </a:prstGeom>
        </p:spPr>
        <p:txBody>
          <a:bodyPr/>
          <a:lstStyle>
            <a:lvl1pPr marL="0" marR="0" indent="0" algn="l" defTabSz="742927" rtl="0" eaLnBrk="1" fontAlgn="auto" latinLnBrk="0" hangingPunct="1">
              <a:lnSpc>
                <a:spcPct val="90000"/>
              </a:lnSpc>
              <a:spcBef>
                <a:spcPts val="81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83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611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309033"/>
            <a:ext cx="6967693" cy="6709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5285" indent="-495285" algn="l">
              <a:buSzPct val="100000"/>
              <a:buFont typeface="+mj-lt"/>
              <a:buAutoNum type="arabicPeriod"/>
              <a:defRPr sz="2708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6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E39555-AAC3-4E4C-98E4-56DE4F9A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2C8702-6D33-44B0-AC25-4340711D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A952B6-6CC5-4CB5-A33A-A2672229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27">
              <a:defRPr/>
            </a:pPr>
            <a:fld id="{3DE5016E-A110-428B-820B-A22B576DB7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27"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13921C-544C-4B9D-B15C-22C31805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2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665171-281E-4C19-BDB1-20562530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27"/>
            <a:fld id="{8A8AD065-CCF7-4E3B-B1C5-F607D1FAC733}" type="slidenum">
              <a:rPr lang="ru-RU" altLang="ru-RU" smtClean="0"/>
              <a:pPr defTabSz="742927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26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061BA-6604-4D49-8E4C-9AC39BD4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A883C3-AF62-40B8-9E3A-C5DB39510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EE97D8-751E-4FD9-BFEA-5DA1C05D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27">
              <a:defRPr/>
            </a:pPr>
            <a:fld id="{3DE5016E-A110-428B-820B-A22B576DB7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27"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F8DFBC-89FA-43A5-8DAF-228D2122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2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12EC08-9163-4964-BBE5-CD71F445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27"/>
            <a:fld id="{8A8AD065-CCF7-4E3B-B1C5-F607D1FAC733}" type="slidenum">
              <a:rPr lang="ru-RU" altLang="ru-RU" smtClean="0"/>
              <a:pPr defTabSz="742927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95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C897F-1223-466D-80A3-EFB76070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6C649B-6D51-4647-BFE7-20EFF278F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C69912-478D-4E28-8BAB-56B662719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AA09EE-7515-4A45-9C86-C6D0CB0C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27">
              <a:defRPr/>
            </a:pPr>
            <a:fld id="{3DE5016E-A110-428B-820B-A22B576DB7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27"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FCE01D-21AF-464B-AD88-F7EAFB05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2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E0CD8F-12E3-4FC3-917E-A2A9E3B1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27"/>
            <a:fld id="{8A8AD065-CCF7-4E3B-B1C5-F607D1FAC733}" type="slidenum">
              <a:rPr lang="ru-RU" altLang="ru-RU" smtClean="0"/>
              <a:pPr defTabSz="742927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53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4429C-E79A-4A1F-8841-8CD2E395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B019D5-7DD9-43E2-80AC-A887E9077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749176-4DBA-4311-9420-CF6CA4755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FC00384-9E0F-44A1-A9BF-A6D7977E1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E8B048-8315-4932-B342-B961F6CCF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0E662A2-E7FE-4872-914D-BCA49ECF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27">
              <a:defRPr/>
            </a:pPr>
            <a:fld id="{3DE5016E-A110-428B-820B-A22B576DB7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27"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CAEF5EB-55A8-44E5-83CD-B5AE291B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2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929C655-867D-4C28-94D9-98DB7EC6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27"/>
            <a:fld id="{8A8AD065-CCF7-4E3B-B1C5-F607D1FAC733}" type="slidenum">
              <a:rPr lang="ru-RU" altLang="ru-RU" smtClean="0"/>
              <a:pPr defTabSz="742927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49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8A5CE5-D0FB-4F53-B650-CB94729F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2FF4891-F74F-4015-8073-BE4E4242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27">
              <a:defRPr/>
            </a:pPr>
            <a:fld id="{3DE5016E-A110-428B-820B-A22B576DB7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27"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6FD89C1-8DE0-4C2E-9C9D-51FC0251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2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BC991A-BBC6-42DA-B820-B92CA376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27"/>
            <a:fld id="{8A8AD065-CCF7-4E3B-B1C5-F607D1FAC733}" type="slidenum">
              <a:rPr lang="ru-RU" altLang="ru-RU" smtClean="0"/>
              <a:pPr defTabSz="742927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86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0583E4B-341C-489A-A9E3-DC9E6D09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27">
              <a:defRPr/>
            </a:pPr>
            <a:fld id="{3DE5016E-A110-428B-820B-A22B576DB7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27"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74A3EAA-2898-4994-8CCF-41FCD1C1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2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A58D4E8-A767-4B8D-9E77-D7084C01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27"/>
            <a:fld id="{8A8AD065-CCF7-4E3B-B1C5-F607D1FAC733}" type="slidenum">
              <a:rPr lang="ru-RU" altLang="ru-RU" smtClean="0"/>
              <a:pPr defTabSz="742927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8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F8B09A-F032-4ED2-8162-5028B96D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584564-82CB-4A67-A866-A692B083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C53279A-A080-4F1C-A9A6-49A82F052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6A6873-AC84-4A3B-8142-D8002DC0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27">
              <a:defRPr/>
            </a:pPr>
            <a:fld id="{3DE5016E-A110-428B-820B-A22B576DB7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27"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60A1C4-7A15-47BC-83B8-8B056A6D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2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917A65-038C-4545-A959-2E4AAA34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27"/>
            <a:fld id="{8A8AD065-CCF7-4E3B-B1C5-F607D1FAC733}" type="slidenum">
              <a:rPr lang="ru-RU" altLang="ru-RU" smtClean="0"/>
              <a:pPr defTabSz="742927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227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10ED47-3706-44D0-BF00-06D55F40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9402ED9-FF63-4D25-A750-D700AECA7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227213-B809-486A-AC01-BDE178CF5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F11FD5-3392-47C6-AD60-F8EF3986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27">
              <a:defRPr/>
            </a:pPr>
            <a:fld id="{3DE5016E-A110-428B-820B-A22B576DB7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27">
                <a:defRPr/>
              </a:pPr>
              <a:t>10.08.2022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A03277C-06ED-40D7-AE9A-31EADF2B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2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C40E2B-52CD-4FB2-8B3A-7E162F4C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27"/>
            <a:fld id="{8A8AD065-CCF7-4E3B-B1C5-F607D1FAC733}" type="slidenum">
              <a:rPr lang="ru-RU" altLang="ru-RU" smtClean="0"/>
              <a:pPr defTabSz="742927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4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795B8-BF66-4433-94AE-82599AD6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489717-4E2F-46BD-A823-022280F61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0250A7-2FC8-435E-B73E-C15094431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E5016E-A110-428B-820B-A22B576DB797}" type="datetimeFigureOut">
              <a:rPr lang="ru-RU" smtClean="0"/>
              <a:pPr>
                <a:defRPr/>
              </a:pPr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37A9F5-877F-406A-B771-10955131E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8346F5-2725-4BF1-8CFB-B83257A7A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AD065-CCF7-4E3B-B1C5-F607D1FAC73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11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703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gsr.by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FD59CA-A031-4C50-8F55-512FFEE31599}"/>
              </a:ext>
            </a:extLst>
          </p:cNvPr>
          <p:cNvSpPr/>
          <p:nvPr/>
        </p:nvSpPr>
        <p:spPr>
          <a:xfrm>
            <a:off x="672412" y="555477"/>
            <a:ext cx="3108960" cy="162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3A5EE08-F69C-48AE-BC27-95391ABDEAA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0004322-A8F8-4FD2-ACE9-0076AEDB50B0}"/>
              </a:ext>
            </a:extLst>
          </p:cNvPr>
          <p:cNvSpPr/>
          <p:nvPr/>
        </p:nvSpPr>
        <p:spPr>
          <a:xfrm flipV="1">
            <a:off x="3161943" y="5255663"/>
            <a:ext cx="358923" cy="85457"/>
          </a:xfrm>
          <a:prstGeom prst="rect">
            <a:avLst/>
          </a:prstGeom>
          <a:solidFill>
            <a:srgbClr val="FFFEFD"/>
          </a:solidFill>
          <a:ln>
            <a:solidFill>
              <a:srgbClr val="FFF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AFD04F-5E22-4BCC-AD65-5BA2083D2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5" r="27260"/>
          <a:stretch/>
        </p:blipFill>
        <p:spPr>
          <a:xfrm>
            <a:off x="3371352" y="0"/>
            <a:ext cx="6534647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4787AB0-82DB-4EED-8654-47D47B08B54C}"/>
              </a:ext>
            </a:extLst>
          </p:cNvPr>
          <p:cNvSpPr/>
          <p:nvPr/>
        </p:nvSpPr>
        <p:spPr>
          <a:xfrm>
            <a:off x="-63282" y="0"/>
            <a:ext cx="3244645" cy="6858000"/>
          </a:xfrm>
          <a:prstGeom prst="rect">
            <a:avLst/>
          </a:prstGeom>
          <a:solidFill>
            <a:srgbClr val="006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86E7ACDF-7DDB-457C-9A23-5E04E1B86574}"/>
              </a:ext>
            </a:extLst>
          </p:cNvPr>
          <p:cNvSpPr/>
          <p:nvPr/>
        </p:nvSpPr>
        <p:spPr>
          <a:xfrm rot="10800000" flipH="1">
            <a:off x="3161943" y="0"/>
            <a:ext cx="4178418" cy="6858000"/>
          </a:xfrm>
          <a:prstGeom prst="rtTriangle">
            <a:avLst/>
          </a:prstGeom>
          <a:solidFill>
            <a:srgbClr val="006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A5A9CAE-2B8E-4772-BC7B-8393A49FD0E9}"/>
              </a:ext>
            </a:extLst>
          </p:cNvPr>
          <p:cNvSpPr txBox="1">
            <a:spLocks/>
          </p:cNvSpPr>
          <p:nvPr/>
        </p:nvSpPr>
        <p:spPr>
          <a:xfrm>
            <a:off x="93873" y="310992"/>
            <a:ext cx="6238263" cy="5194458"/>
          </a:xfrm>
          <a:prstGeom prst="rect">
            <a:avLst/>
          </a:prstGeom>
        </p:spPr>
        <p:txBody>
          <a:bodyPr anchor="t">
            <a:normAutofit fontScale="97500" lnSpcReduction="10000"/>
          </a:bodyPr>
          <a:lstStyle>
            <a:lvl1pPr marL="557195" indent="-557195"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3575" b="0" i="0" kern="1200" baseline="0">
                <a:solidFill>
                  <a:schemeClr val="bg1"/>
                </a:solidFill>
                <a:latin typeface="Neo Sans Pro Medium" panose="020B0704030504040204" pitchFamily="34" charset="0"/>
                <a:ea typeface="+mj-ea"/>
                <a:cs typeface="+mj-cs"/>
              </a:defRPr>
            </a:lvl1pPr>
            <a:lvl2pPr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5pPr>
            <a:lvl6pPr marL="495285"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6pPr>
            <a:lvl7pPr marL="990570"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7pPr>
            <a:lvl8pPr marL="1485854"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8pPr>
            <a:lvl9pPr marL="1981139"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indent="0">
              <a:buNone/>
            </a:pPr>
            <a:r>
              <a:rPr lang="ru-RU" sz="3200" b="1" cap="all" dirty="0">
                <a:cs typeface="Calibri" panose="020F0502020204030204" pitchFamily="34" charset="0"/>
              </a:rPr>
              <a:t>Открытое акционерное общество</a:t>
            </a:r>
          </a:p>
          <a:p>
            <a:pPr marL="0" indent="0">
              <a:buNone/>
            </a:pPr>
            <a:r>
              <a:rPr lang="ru-RU" sz="3200" b="1" cap="all" dirty="0">
                <a:cs typeface="Calibri" panose="020F0502020204030204" pitchFamily="34" charset="0"/>
              </a:rPr>
              <a:t>«АГЕНТСТВО СЕРВИСИЗАЦИИ И РЕИНЖИНИРИНГА»</a:t>
            </a:r>
            <a:endParaRPr lang="ru-RU" sz="3200" dirty="0"/>
          </a:p>
          <a:p>
            <a:pPr marL="0" indent="0">
              <a:buNone/>
            </a:pPr>
            <a:endParaRPr lang="ru-RU" sz="3200" b="1" cap="all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cap="all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b="1" cap="all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РЕИНЖИНИРИНГ административных</a:t>
            </a:r>
          </a:p>
          <a:p>
            <a:pPr marL="0" indent="0">
              <a:buNone/>
            </a:pPr>
            <a:r>
              <a:rPr lang="ru-RU" sz="3200" b="1" cap="all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Процедур</a:t>
            </a:r>
          </a:p>
          <a:p>
            <a:pPr marL="0" indent="0">
              <a:buNone/>
            </a:pPr>
            <a:endParaRPr lang="ru-RU" sz="3200" b="1" cap="all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cap="all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b="1" cap="all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03.08.2022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D39217E-9A1C-310D-D588-838D78F14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0" y="108339"/>
            <a:ext cx="2438932" cy="89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331EF70F-347E-0356-9D97-BF7EB557BD8B}"/>
              </a:ext>
            </a:extLst>
          </p:cNvPr>
          <p:cNvSpPr/>
          <p:nvPr/>
        </p:nvSpPr>
        <p:spPr>
          <a:xfrm rot="5400000">
            <a:off x="779060" y="-779058"/>
            <a:ext cx="2445675" cy="4003792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7A67D-0924-46B0-A9D6-A491F324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" y="6282762"/>
            <a:ext cx="362445" cy="463123"/>
          </a:xfrm>
          <a:prstGeom prst="rect">
            <a:avLst/>
          </a:prstGeom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F87137D3-3913-1BB9-317C-7D904C25B035}"/>
              </a:ext>
            </a:extLst>
          </p:cNvPr>
          <p:cNvSpPr/>
          <p:nvPr/>
        </p:nvSpPr>
        <p:spPr>
          <a:xfrm rot="16200000">
            <a:off x="7367531" y="4328837"/>
            <a:ext cx="1967949" cy="30903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8E78F2-8CD2-491B-B830-9B709507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7" y="205064"/>
            <a:ext cx="8864600" cy="64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0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331EF70F-347E-0356-9D97-BF7EB557BD8B}"/>
              </a:ext>
            </a:extLst>
          </p:cNvPr>
          <p:cNvSpPr/>
          <p:nvPr/>
        </p:nvSpPr>
        <p:spPr>
          <a:xfrm rot="5400000">
            <a:off x="779060" y="-779058"/>
            <a:ext cx="2445675" cy="4003792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7A67D-0924-46B0-A9D6-A491F324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" y="6282762"/>
            <a:ext cx="362445" cy="4631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15D132-C626-4F7C-B00B-0D77EC15050E}"/>
              </a:ext>
            </a:extLst>
          </p:cNvPr>
          <p:cNvSpPr txBox="1"/>
          <p:nvPr/>
        </p:nvSpPr>
        <p:spPr>
          <a:xfrm>
            <a:off x="1187193" y="1656573"/>
            <a:ext cx="8257642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Вывод из состава АП </a:t>
            </a:r>
            <a:r>
              <a:rPr lang="ru-RU" dirty="0" smtClean="0"/>
              <a:t>проведение </a:t>
            </a:r>
            <a:r>
              <a:rPr lang="ru-RU" dirty="0"/>
              <a:t>исследований/испытаний и </a:t>
            </a:r>
            <a:r>
              <a:rPr lang="ru-RU" dirty="0" smtClean="0"/>
              <a:t>выдачу </a:t>
            </a:r>
            <a:r>
              <a:rPr lang="ru-RU" dirty="0"/>
              <a:t>по ним заключений иными уполномоченными органами. Осуществление АД в рамках </a:t>
            </a:r>
            <a:r>
              <a:rPr lang="ru-RU" dirty="0" err="1"/>
              <a:t>гос.услуги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Вывод из состава АП проведение экспертиз и </a:t>
            </a:r>
            <a:r>
              <a:rPr lang="ru-RU" dirty="0" smtClean="0"/>
              <a:t>выдачу </a:t>
            </a:r>
            <a:r>
              <a:rPr lang="ru-RU" dirty="0"/>
              <a:t>по ним заключений патентным органом. Осуществление АД в рамках </a:t>
            </a:r>
            <a:r>
              <a:rPr lang="ru-RU" dirty="0" err="1"/>
              <a:t>гос.услуги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Выдача свидетельств/патентов, удостоверяющих право промышленной собственности, по  результатам вынесения заключения о предоставлении права </a:t>
            </a:r>
            <a:r>
              <a:rPr lang="ru-RU" dirty="0" smtClean="0"/>
              <a:t>пользования </a:t>
            </a:r>
            <a:r>
              <a:rPr lang="ru-RU" dirty="0"/>
              <a:t>в рамках 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ГИР «Государственные реестры объектов права промышленной собственности»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Исключение </a:t>
            </a:r>
            <a:r>
              <a:rPr lang="ru-RU" dirty="0" smtClean="0"/>
              <a:t>АП, касающихся </a:t>
            </a:r>
            <a:r>
              <a:rPr lang="ru-RU" dirty="0"/>
              <a:t>выдачи выписок из Реестров объектов права промышленной собственности</a:t>
            </a:r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F87137D3-3913-1BB9-317C-7D904C25B035}"/>
              </a:ext>
            </a:extLst>
          </p:cNvPr>
          <p:cNvSpPr/>
          <p:nvPr/>
        </p:nvSpPr>
        <p:spPr>
          <a:xfrm rot="16200000">
            <a:off x="7367531" y="4328837"/>
            <a:ext cx="1967949" cy="30903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9E35A4-C1A2-4C63-8606-4C26C484F637}"/>
              </a:ext>
            </a:extLst>
          </p:cNvPr>
          <p:cNvSpPr txBox="1"/>
          <p:nvPr/>
        </p:nvSpPr>
        <p:spPr>
          <a:xfrm>
            <a:off x="880267" y="806504"/>
            <a:ext cx="989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E80"/>
                </a:solidFill>
                <a:latin typeface="+mn-lt"/>
              </a:rPr>
              <a:t>         ПРЕДЛОЖЕНИЯ ПО ПРОЦЕДУРАМ ПАТЕНТОВ</a:t>
            </a:r>
          </a:p>
        </p:txBody>
      </p:sp>
    </p:spTree>
    <p:extLst>
      <p:ext uri="{BB962C8B-B14F-4D97-AF65-F5344CB8AC3E}">
        <p14:creationId xmlns:p14="http://schemas.microsoft.com/office/powerpoint/2010/main" val="192198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331EF70F-347E-0356-9D97-BF7EB557BD8B}"/>
              </a:ext>
            </a:extLst>
          </p:cNvPr>
          <p:cNvSpPr/>
          <p:nvPr/>
        </p:nvSpPr>
        <p:spPr>
          <a:xfrm rot="5400000">
            <a:off x="779060" y="-779058"/>
            <a:ext cx="2445675" cy="4003792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7A67D-0924-46B0-A9D6-A491F324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" y="6282762"/>
            <a:ext cx="362445" cy="463123"/>
          </a:xfrm>
          <a:prstGeom prst="rect">
            <a:avLst/>
          </a:prstGeom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F87137D3-3913-1BB9-317C-7D904C25B035}"/>
              </a:ext>
            </a:extLst>
          </p:cNvPr>
          <p:cNvSpPr/>
          <p:nvPr/>
        </p:nvSpPr>
        <p:spPr>
          <a:xfrm rot="16200000">
            <a:off x="7367531" y="4328837"/>
            <a:ext cx="1967949" cy="30903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8B4AE6F-3AC9-4544-959C-8681CC46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9" y="652721"/>
            <a:ext cx="9122814" cy="51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6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331EF70F-347E-0356-9D97-BF7EB557BD8B}"/>
              </a:ext>
            </a:extLst>
          </p:cNvPr>
          <p:cNvSpPr/>
          <p:nvPr/>
        </p:nvSpPr>
        <p:spPr>
          <a:xfrm rot="5400000">
            <a:off x="779060" y="-779058"/>
            <a:ext cx="2445675" cy="4003792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7A67D-0924-46B0-A9D6-A491F324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" y="6282762"/>
            <a:ext cx="362445" cy="463123"/>
          </a:xfrm>
          <a:prstGeom prst="rect">
            <a:avLst/>
          </a:prstGeom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F87137D3-3913-1BB9-317C-7D904C25B035}"/>
              </a:ext>
            </a:extLst>
          </p:cNvPr>
          <p:cNvSpPr/>
          <p:nvPr/>
        </p:nvSpPr>
        <p:spPr>
          <a:xfrm rot="16200000">
            <a:off x="7367531" y="4328837"/>
            <a:ext cx="1967949" cy="30903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72B982-2FF0-4D13-972E-C6A5F87C7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97" y="490001"/>
            <a:ext cx="9260933" cy="55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4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FD59CA-A031-4C50-8F55-512FFEE31599}"/>
              </a:ext>
            </a:extLst>
          </p:cNvPr>
          <p:cNvSpPr/>
          <p:nvPr/>
        </p:nvSpPr>
        <p:spPr>
          <a:xfrm>
            <a:off x="672412" y="555477"/>
            <a:ext cx="3108960" cy="162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3A5EE08-F69C-48AE-BC27-95391ABDEAA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0004322-A8F8-4FD2-ACE9-0076AEDB50B0}"/>
              </a:ext>
            </a:extLst>
          </p:cNvPr>
          <p:cNvSpPr/>
          <p:nvPr/>
        </p:nvSpPr>
        <p:spPr>
          <a:xfrm flipV="1">
            <a:off x="3161943" y="5255663"/>
            <a:ext cx="358923" cy="85457"/>
          </a:xfrm>
          <a:prstGeom prst="rect">
            <a:avLst/>
          </a:prstGeom>
          <a:solidFill>
            <a:srgbClr val="FFFEFD"/>
          </a:solidFill>
          <a:ln>
            <a:solidFill>
              <a:srgbClr val="FFF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AFD04F-5E22-4BCC-AD65-5BA2083D2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5" r="27260"/>
          <a:stretch/>
        </p:blipFill>
        <p:spPr>
          <a:xfrm>
            <a:off x="2626948" y="0"/>
            <a:ext cx="7279052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4787AB0-82DB-4EED-8654-47D47B08B54C}"/>
              </a:ext>
            </a:extLst>
          </p:cNvPr>
          <p:cNvSpPr/>
          <p:nvPr/>
        </p:nvSpPr>
        <p:spPr>
          <a:xfrm>
            <a:off x="-78656" y="0"/>
            <a:ext cx="3244645" cy="6858000"/>
          </a:xfrm>
          <a:prstGeom prst="rect">
            <a:avLst/>
          </a:prstGeom>
          <a:solidFill>
            <a:srgbClr val="006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86E7ACDF-7DDB-457C-9A23-5E04E1B86574}"/>
              </a:ext>
            </a:extLst>
          </p:cNvPr>
          <p:cNvSpPr/>
          <p:nvPr/>
        </p:nvSpPr>
        <p:spPr>
          <a:xfrm rot="10800000" flipH="1">
            <a:off x="3161943" y="0"/>
            <a:ext cx="2985871" cy="6858000"/>
          </a:xfrm>
          <a:prstGeom prst="rtTriangle">
            <a:avLst/>
          </a:prstGeom>
          <a:solidFill>
            <a:srgbClr val="006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7712C3A-8988-41C5-906E-814EFA379857}"/>
              </a:ext>
            </a:extLst>
          </p:cNvPr>
          <p:cNvSpPr/>
          <p:nvPr/>
        </p:nvSpPr>
        <p:spPr>
          <a:xfrm>
            <a:off x="374712" y="1198065"/>
            <a:ext cx="4282189" cy="4042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880"/>
              </a:spcBef>
            </a:pPr>
            <a:r>
              <a:rPr lang="ru-RU" sz="3200" b="1" cap="all" dirty="0">
                <a:solidFill>
                  <a:schemeClr val="bg1"/>
                </a:solidFill>
                <a:cs typeface="Calibri" panose="020F0502020204030204" pitchFamily="34" charset="0"/>
              </a:rPr>
              <a:t>ОАО «Агентство сервисизации и реинжиниринга»</a:t>
            </a:r>
          </a:p>
          <a:p>
            <a:pPr eaLnBrk="1" hangingPunct="1">
              <a:lnSpc>
                <a:spcPct val="90000"/>
              </a:lnSpc>
              <a:spcBef>
                <a:spcPts val="880"/>
              </a:spcBef>
            </a:pPr>
            <a:endParaRPr lang="ru-RU" sz="2400" b="1" cap="all" dirty="0">
              <a:solidFill>
                <a:schemeClr val="bg1"/>
              </a:solidFill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eaLnBrk="1" hangingPunct="1">
              <a:lnSpc>
                <a:spcPct val="90000"/>
              </a:lnSpc>
              <a:spcBef>
                <a:spcPts val="880"/>
              </a:spcBef>
            </a:pPr>
            <a:endParaRPr lang="en-US" sz="2400" b="1" cap="all" dirty="0">
              <a:solidFill>
                <a:schemeClr val="bg1"/>
              </a:solidFill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eaLnBrk="1" hangingPunct="1">
              <a:lnSpc>
                <a:spcPct val="90000"/>
              </a:lnSpc>
              <a:spcBef>
                <a:spcPts val="880"/>
              </a:spcBef>
            </a:pPr>
            <a:r>
              <a:rPr lang="ru-RU" sz="2000" b="1" cap="all" dirty="0" err="1">
                <a:solidFill>
                  <a:schemeClr val="bg1"/>
                </a:solidFill>
                <a:cs typeface="Calibri" panose="020F0502020204030204" pitchFamily="34" charset="0"/>
              </a:rPr>
              <a:t>info</a:t>
            </a:r>
            <a:r>
              <a:rPr lang="ru-RU" sz="2000" b="1" cap="all" dirty="0">
                <a:solidFill>
                  <a:schemeClr val="bg1"/>
                </a:solidFill>
                <a:cs typeface="Calibri" panose="020F0502020204030204" pitchFamily="34" charset="0"/>
              </a:rPr>
              <a:t>@</a:t>
            </a:r>
            <a:r>
              <a:rPr lang="en-US" sz="2000" b="1" cap="all" dirty="0" err="1">
                <a:solidFill>
                  <a:schemeClr val="bg1"/>
                </a:solidFill>
                <a:cs typeface="Calibri" panose="020F0502020204030204" pitchFamily="34" charset="0"/>
              </a:rPr>
              <a:t>agsr</a:t>
            </a:r>
            <a:r>
              <a:rPr lang="ru-RU" sz="2000" b="1" cap="all" dirty="0">
                <a:solidFill>
                  <a:schemeClr val="bg1"/>
                </a:solidFill>
                <a:cs typeface="Calibri" panose="020F0502020204030204" pitchFamily="34" charset="0"/>
              </a:rPr>
              <a:t>.</a:t>
            </a:r>
            <a:r>
              <a:rPr lang="ru-RU" sz="2000" b="1" cap="all" dirty="0" err="1">
                <a:solidFill>
                  <a:schemeClr val="bg1"/>
                </a:solidFill>
                <a:cs typeface="Calibri" panose="020F0502020204030204" pitchFamily="34" charset="0"/>
              </a:rPr>
              <a:t>by</a:t>
            </a:r>
            <a:endParaRPr lang="ru-RU" sz="2000" b="1" cap="all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880"/>
              </a:spcBef>
            </a:pPr>
            <a:r>
              <a:rPr lang="ru-RU" sz="2000" b="1" cap="all" dirty="0">
                <a:solidFill>
                  <a:schemeClr val="bg1"/>
                </a:solidFill>
                <a:cs typeface="Calibri" panose="020F0502020204030204" pitchFamily="34" charset="0"/>
              </a:rPr>
              <a:t>220004 ул. Клары Цеткин 24, </a:t>
            </a:r>
          </a:p>
          <a:p>
            <a:pPr eaLnBrk="1" hangingPunct="1">
              <a:lnSpc>
                <a:spcPct val="90000"/>
              </a:lnSpc>
              <a:spcBef>
                <a:spcPts val="880"/>
              </a:spcBef>
            </a:pPr>
            <a:r>
              <a:rPr lang="ru-RU" sz="2000" b="1" cap="all" dirty="0">
                <a:solidFill>
                  <a:schemeClr val="bg1"/>
                </a:solidFill>
                <a:cs typeface="Calibri" panose="020F0502020204030204" pitchFamily="34" charset="0"/>
              </a:rPr>
              <a:t>пом. 705 г. Минск</a:t>
            </a:r>
          </a:p>
          <a:p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371F3E-1784-4595-A40E-FC424FB21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50" y="-1"/>
            <a:ext cx="2438932" cy="894276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4A6E48DF-375E-4E8D-A216-FC6B97E2DE2A}"/>
              </a:ext>
            </a:extLst>
          </p:cNvPr>
          <p:cNvSpPr/>
          <p:nvPr/>
        </p:nvSpPr>
        <p:spPr>
          <a:xfrm>
            <a:off x="137653" y="3337829"/>
            <a:ext cx="4198374" cy="19195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AB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8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3C045C36-73A9-4DB6-A094-20B64974DCCE}"/>
              </a:ext>
            </a:extLst>
          </p:cNvPr>
          <p:cNvSpPr/>
          <p:nvPr/>
        </p:nvSpPr>
        <p:spPr>
          <a:xfrm rot="16200000">
            <a:off x="8715369" y="5668961"/>
            <a:ext cx="1009670" cy="1371602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0A1C7024-89A0-4042-B017-03538324A37B}"/>
              </a:ext>
            </a:extLst>
          </p:cNvPr>
          <p:cNvSpPr/>
          <p:nvPr/>
        </p:nvSpPr>
        <p:spPr>
          <a:xfrm rot="5400000">
            <a:off x="217990" y="-216391"/>
            <a:ext cx="1070034" cy="1506014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62AB21F8-17DF-4DAA-8337-79A00854FC4D}"/>
              </a:ext>
            </a:extLst>
          </p:cNvPr>
          <p:cNvSpPr/>
          <p:nvPr/>
        </p:nvSpPr>
        <p:spPr>
          <a:xfrm rot="16200000">
            <a:off x="8935906" y="5879772"/>
            <a:ext cx="823090" cy="1117109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xmlns="" id="{2AE7A5D7-DED9-4E4C-A66D-F2FE63CAA176}"/>
              </a:ext>
            </a:extLst>
          </p:cNvPr>
          <p:cNvSpPr/>
          <p:nvPr/>
        </p:nvSpPr>
        <p:spPr>
          <a:xfrm rot="5400000">
            <a:off x="205455" y="-203855"/>
            <a:ext cx="823089" cy="1233996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085BBA-EBA5-435D-838E-4A3ED4080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" y="6304440"/>
            <a:ext cx="362445" cy="463123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E38595B3-D509-4290-ACDC-40F187E7F8C2}"/>
              </a:ext>
            </a:extLst>
          </p:cNvPr>
          <p:cNvSpPr/>
          <p:nvPr/>
        </p:nvSpPr>
        <p:spPr>
          <a:xfrm rot="10800000">
            <a:off x="8672004" y="-8132"/>
            <a:ext cx="1233997" cy="7487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05DE3B-56B3-4F82-844D-06C73F883D27}"/>
              </a:ext>
            </a:extLst>
          </p:cNvPr>
          <p:cNvSpPr txBox="1"/>
          <p:nvPr/>
        </p:nvSpPr>
        <p:spPr>
          <a:xfrm>
            <a:off x="140662" y="740645"/>
            <a:ext cx="989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E80"/>
                </a:solidFill>
                <a:latin typeface="+mn-lt"/>
              </a:rPr>
              <a:t> АГЕНТСТВО СЕРВИСИЗАЦИИ И РЕИНЖИНИРИНГА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36EB88-3577-4278-BDBC-97CCB026463C}"/>
              </a:ext>
            </a:extLst>
          </p:cNvPr>
          <p:cNvSpPr txBox="1"/>
          <p:nvPr/>
        </p:nvSpPr>
        <p:spPr>
          <a:xfrm>
            <a:off x="1187193" y="1656573"/>
            <a:ext cx="825764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Агентство</a:t>
            </a:r>
            <a:r>
              <a:rPr lang="ru-RU" dirty="0"/>
              <a:t> создано 17 декабря 2021 года в соответствии с Постановлением Совета Министров </a:t>
            </a:r>
            <a:r>
              <a:rPr lang="ru-RU" dirty="0" smtClean="0"/>
              <a:t>от 15 </a:t>
            </a:r>
            <a:r>
              <a:rPr lang="ru-RU" dirty="0"/>
              <a:t>ноября 2021 года № 646 «О снижении административной нагрузки и цифровизации административных процедур»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Задачи Агентства:</a:t>
            </a:r>
          </a:p>
          <a:p>
            <a:pPr lvl="0" algn="just">
              <a:spcBef>
                <a:spcPts val="600"/>
              </a:spcBef>
            </a:pPr>
            <a:r>
              <a:rPr lang="ru-RU" dirty="0"/>
              <a:t>1. Комплексный анализ и подготовка предложений:</a:t>
            </a:r>
          </a:p>
          <a:p>
            <a:pPr marL="180975" lvl="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о снижении административной нагрузки на субъекты хозяйствования посредством упрощения административных процедур, сокращения их количества</a:t>
            </a:r>
          </a:p>
          <a:p>
            <a:pPr marL="180975" lvl="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о сокращении сроков осуществления административных процедур, выдачи разрешительных документов</a:t>
            </a:r>
          </a:p>
          <a:p>
            <a:pPr marL="180975" lvl="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о разработке проектов </a:t>
            </a:r>
            <a:r>
              <a:rPr lang="ru-RU" dirty="0" smtClean="0"/>
              <a:t>правовых </a:t>
            </a:r>
            <a:r>
              <a:rPr lang="ru-RU" dirty="0"/>
              <a:t>актов, связанных с осуществлением административных процедур</a:t>
            </a:r>
          </a:p>
          <a:p>
            <a:pPr lvl="0" algn="just">
              <a:spcBef>
                <a:spcPts val="600"/>
              </a:spcBef>
            </a:pPr>
            <a:r>
              <a:rPr lang="ru-RU" dirty="0"/>
              <a:t>2. Участие в выполнении мероприятий по цифровизации административных процедур</a:t>
            </a:r>
          </a:p>
          <a:p>
            <a:pPr lvl="0" algn="just">
              <a:spcBef>
                <a:spcPts val="600"/>
              </a:spcBef>
            </a:pPr>
            <a:r>
              <a:rPr lang="ru-RU" dirty="0"/>
              <a:t>3. Создание и ведение реестров метаданных и электронных сервисов</a:t>
            </a:r>
          </a:p>
          <a:p>
            <a:pPr lvl="0" algn="just">
              <a:spcBef>
                <a:spcPts val="600"/>
              </a:spcBef>
            </a:pPr>
            <a:r>
              <a:rPr lang="ru-RU" dirty="0"/>
              <a:t>4. Проектирование, создание, эксплуатация, модернизация и развитие на договорных условиях информационных ресурсов (систем) и платформ, предназначенных для осуществления административных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26588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84203-83DA-4670-938B-6CA92288458C}"/>
              </a:ext>
            </a:extLst>
          </p:cNvPr>
          <p:cNvSpPr txBox="1">
            <a:spLocks/>
          </p:cNvSpPr>
          <p:nvPr/>
        </p:nvSpPr>
        <p:spPr>
          <a:xfrm>
            <a:off x="2711881" y="2481936"/>
            <a:ext cx="4234649" cy="1319077"/>
          </a:xfrm>
          <a:prstGeom prst="rect">
            <a:avLst/>
          </a:prstGeom>
        </p:spPr>
        <p:txBody>
          <a:bodyPr anchor="t">
            <a:noAutofit/>
          </a:bodyPr>
          <a:lstStyle>
            <a:lvl1pPr marL="557195" indent="-557195"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3575" b="0" i="0" kern="1200" baseline="0">
                <a:solidFill>
                  <a:schemeClr val="bg1"/>
                </a:solidFill>
                <a:latin typeface="Neo Sans Pro Medium" panose="020B0704030504040204" pitchFamily="34" charset="0"/>
                <a:ea typeface="+mj-ea"/>
                <a:cs typeface="+mj-cs"/>
              </a:defRPr>
            </a:lvl1pPr>
            <a:lvl2pPr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5pPr>
            <a:lvl6pPr marL="495285"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6pPr>
            <a:lvl7pPr marL="990570"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7pPr>
            <a:lvl8pPr marL="1485854"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8pPr>
            <a:lvl9pPr marL="1981139" algn="l" defTabSz="74292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indent="0" algn="ctr" defTabSz="804649">
              <a:spcBef>
                <a:spcPts val="880"/>
              </a:spcBef>
              <a:buFont typeface="+mj-lt"/>
              <a:buNone/>
            </a:pPr>
            <a:r>
              <a:rPr lang="ru-RU" sz="2900" b="1" cap="all" dirty="0">
                <a:solidFill>
                  <a:srgbClr val="006E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РЕИНЖИНИРИНГ Административных процедур</a:t>
            </a:r>
          </a:p>
          <a:p>
            <a:pPr marL="0" indent="0" algn="ctr" defTabSz="804649">
              <a:spcBef>
                <a:spcPts val="880"/>
              </a:spcBef>
              <a:buFont typeface="+mj-lt"/>
              <a:buNone/>
            </a:pPr>
            <a:r>
              <a:rPr lang="ru-RU" sz="2900" b="1" cap="all" dirty="0">
                <a:solidFill>
                  <a:srgbClr val="006E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2022 году</a:t>
            </a:r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3C045C36-73A9-4DB6-A094-20B64974DCCE}"/>
              </a:ext>
            </a:extLst>
          </p:cNvPr>
          <p:cNvSpPr/>
          <p:nvPr/>
        </p:nvSpPr>
        <p:spPr>
          <a:xfrm rot="16200000">
            <a:off x="8715369" y="5668961"/>
            <a:ext cx="1009670" cy="1371602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0A1C7024-89A0-4042-B017-03538324A37B}"/>
              </a:ext>
            </a:extLst>
          </p:cNvPr>
          <p:cNvSpPr/>
          <p:nvPr/>
        </p:nvSpPr>
        <p:spPr>
          <a:xfrm rot="5400000">
            <a:off x="217990" y="-216391"/>
            <a:ext cx="1070034" cy="1506014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xmlns="" id="{62AB21F8-17DF-4DAA-8337-79A00854FC4D}"/>
              </a:ext>
            </a:extLst>
          </p:cNvPr>
          <p:cNvSpPr/>
          <p:nvPr/>
        </p:nvSpPr>
        <p:spPr>
          <a:xfrm rot="16200000">
            <a:off x="8935906" y="5879772"/>
            <a:ext cx="823090" cy="1117109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xmlns="" id="{2AE7A5D7-DED9-4E4C-A66D-F2FE63CAA176}"/>
              </a:ext>
            </a:extLst>
          </p:cNvPr>
          <p:cNvSpPr/>
          <p:nvPr/>
        </p:nvSpPr>
        <p:spPr>
          <a:xfrm rot="5400000">
            <a:off x="205455" y="-203855"/>
            <a:ext cx="823089" cy="1233996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085BBA-EBA5-435D-838E-4A3ED4080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" y="6304440"/>
            <a:ext cx="362445" cy="463123"/>
          </a:xfrm>
          <a:prstGeom prst="rect">
            <a:avLst/>
          </a:prstGeom>
        </p:spPr>
      </p:pic>
      <p:sp>
        <p:nvSpPr>
          <p:cNvPr id="8" name="Круг: прозрачная заливка 7">
            <a:extLst>
              <a:ext uri="{FF2B5EF4-FFF2-40B4-BE49-F238E27FC236}">
                <a16:creationId xmlns:a16="http://schemas.microsoft.com/office/drawing/2014/main" xmlns="" id="{8DF7B947-27AE-4246-9D7F-61F5047FA25D}"/>
              </a:ext>
            </a:extLst>
          </p:cNvPr>
          <p:cNvSpPr/>
          <p:nvPr/>
        </p:nvSpPr>
        <p:spPr>
          <a:xfrm>
            <a:off x="1172287" y="1189256"/>
            <a:ext cx="7449865" cy="4101483"/>
          </a:xfrm>
          <a:prstGeom prst="donut">
            <a:avLst>
              <a:gd name="adj" fmla="val 6833"/>
            </a:avLst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E38595B3-D509-4290-ACDC-40F187E7F8C2}"/>
              </a:ext>
            </a:extLst>
          </p:cNvPr>
          <p:cNvSpPr/>
          <p:nvPr/>
        </p:nvSpPr>
        <p:spPr>
          <a:xfrm rot="10800000">
            <a:off x="8672004" y="-8132"/>
            <a:ext cx="1233997" cy="7487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7434EAC5-5D54-44FE-BF8D-C18C937752BF}"/>
              </a:ext>
            </a:extLst>
          </p:cNvPr>
          <p:cNvSpPr/>
          <p:nvPr/>
        </p:nvSpPr>
        <p:spPr>
          <a:xfrm>
            <a:off x="4013044" y="365924"/>
            <a:ext cx="2130542" cy="1604370"/>
          </a:xfrm>
          <a:prstGeom prst="roundRect">
            <a:avLst>
              <a:gd name="adj" fmla="val 3806"/>
            </a:avLst>
          </a:prstGeom>
          <a:solidFill>
            <a:srgbClr val="F2F3F5">
              <a:alpha val="94118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/>
            <a:r>
              <a:rPr lang="ru-RU" sz="1500" dirty="0">
                <a:solidFill>
                  <a:schemeClr val="tx1"/>
                </a:solidFill>
              </a:rPr>
              <a:t>Разработана и направлена в адрес 45 бизнес-сообществ (15 ответов) анкета для сбора предложений</a:t>
            </a:r>
          </a:p>
          <a:p>
            <a:pPr algn="ctr" defTabSz="914400" eaLnBrk="1" hangingPunct="1"/>
            <a:r>
              <a:rPr lang="ru-RU" sz="1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83E0730B-F93B-41AF-8D7C-2B6EB65EDF3C}"/>
              </a:ext>
            </a:extLst>
          </p:cNvPr>
          <p:cNvSpPr/>
          <p:nvPr/>
        </p:nvSpPr>
        <p:spPr>
          <a:xfrm>
            <a:off x="6551557" y="387071"/>
            <a:ext cx="1878524" cy="1604370"/>
          </a:xfrm>
          <a:prstGeom prst="roundRect">
            <a:avLst>
              <a:gd name="adj" fmla="val 3806"/>
            </a:avLst>
          </a:prstGeom>
          <a:solidFill>
            <a:srgbClr val="F2F3F5">
              <a:alpha val="94118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/>
            <a:r>
              <a:rPr lang="ru-RU" sz="1500" dirty="0">
                <a:solidFill>
                  <a:schemeClr val="tx1"/>
                </a:solidFill>
              </a:rPr>
              <a:t>Сформирована рабочая группа с включением 12 бизнес-сообществ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E6869A3F-CB1B-4D99-AB4B-43F29E8300B7}"/>
              </a:ext>
            </a:extLst>
          </p:cNvPr>
          <p:cNvSpPr/>
          <p:nvPr/>
        </p:nvSpPr>
        <p:spPr>
          <a:xfrm>
            <a:off x="2343734" y="4800423"/>
            <a:ext cx="2239592" cy="1844021"/>
          </a:xfrm>
          <a:prstGeom prst="roundRect">
            <a:avLst>
              <a:gd name="adj" fmla="val 3806"/>
            </a:avLst>
          </a:prstGeom>
          <a:solidFill>
            <a:srgbClr val="F2F3F5">
              <a:alpha val="94118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/>
            <a:r>
              <a:rPr lang="ru-RU" sz="1500" dirty="0">
                <a:solidFill>
                  <a:schemeClr val="tx1"/>
                </a:solidFill>
              </a:rPr>
              <a:t>Разработан и апробирован Регламент взаимодействия с государственными органами (организациями)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DA978FEC-9B65-41BD-9088-BB2791C94AF1}"/>
              </a:ext>
            </a:extLst>
          </p:cNvPr>
          <p:cNvSpPr/>
          <p:nvPr/>
        </p:nvSpPr>
        <p:spPr>
          <a:xfrm>
            <a:off x="1479640" y="365924"/>
            <a:ext cx="2159846" cy="1604370"/>
          </a:xfrm>
          <a:prstGeom prst="roundRect">
            <a:avLst>
              <a:gd name="adj" fmla="val 3806"/>
            </a:avLst>
          </a:prstGeom>
          <a:solidFill>
            <a:srgbClr val="F2F3F5">
              <a:alpha val="94118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/>
            <a:r>
              <a:rPr lang="ru-RU" sz="1500" dirty="0">
                <a:solidFill>
                  <a:schemeClr val="tx1"/>
                </a:solidFill>
              </a:rPr>
              <a:t>Разработана и направлена в адрес 41 органа-регулятора Карта для сбора информации и предложений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751C124-FC05-4A65-99BA-E2A1747337B9}"/>
              </a:ext>
            </a:extLst>
          </p:cNvPr>
          <p:cNvSpPr/>
          <p:nvPr/>
        </p:nvSpPr>
        <p:spPr>
          <a:xfrm>
            <a:off x="163792" y="2339290"/>
            <a:ext cx="2731868" cy="1999624"/>
          </a:xfrm>
          <a:prstGeom prst="roundRect">
            <a:avLst>
              <a:gd name="adj" fmla="val 3806"/>
            </a:avLst>
          </a:prstGeom>
          <a:solidFill>
            <a:srgbClr val="F2F3F5">
              <a:alpha val="94118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/>
            <a:r>
              <a:rPr lang="ru-RU" sz="1500" dirty="0">
                <a:solidFill>
                  <a:schemeClr val="tx1"/>
                </a:solidFill>
              </a:rPr>
              <a:t>Разработаны критерии включения, сформирован перечень административных </a:t>
            </a:r>
            <a:r>
              <a:rPr lang="ru-RU" sz="1500" dirty="0" smtClean="0">
                <a:solidFill>
                  <a:schemeClr val="tx1"/>
                </a:solidFill>
              </a:rPr>
              <a:t>процедур, </a:t>
            </a:r>
            <a:r>
              <a:rPr lang="ru-RU" sz="1500" dirty="0">
                <a:solidFill>
                  <a:schemeClr val="tx1"/>
                </a:solidFill>
              </a:rPr>
              <a:t>подлежащих рассмотрению (порядка 750</a:t>
            </a:r>
            <a:r>
              <a:rPr lang="ru-RU" sz="1500" dirty="0" smtClean="0">
                <a:solidFill>
                  <a:schemeClr val="tx1"/>
                </a:solidFill>
              </a:rPr>
              <a:t>), </a:t>
            </a:r>
            <a:r>
              <a:rPr lang="ru-RU" sz="1500" dirty="0">
                <a:solidFill>
                  <a:schemeClr val="tx1"/>
                </a:solidFill>
              </a:rPr>
              <a:t>и очередность рассмотрения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D3EB52F4-525C-49BE-A707-68401CB74838}"/>
              </a:ext>
            </a:extLst>
          </p:cNvPr>
          <p:cNvSpPr/>
          <p:nvPr/>
        </p:nvSpPr>
        <p:spPr>
          <a:xfrm>
            <a:off x="4958296" y="4800422"/>
            <a:ext cx="2750604" cy="1844022"/>
          </a:xfrm>
          <a:prstGeom prst="roundRect">
            <a:avLst>
              <a:gd name="adj" fmla="val 3806"/>
            </a:avLst>
          </a:prstGeom>
          <a:solidFill>
            <a:srgbClr val="F2F3F5">
              <a:alpha val="94118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chemeClr val="tx1"/>
                </a:solidFill>
              </a:rPr>
              <a:t>Начат анализ 466 административных процедур, из них направлены предложения – 204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(98 по лицензированию, </a:t>
            </a:r>
            <a:endParaRPr lang="ru-RU" sz="1500" dirty="0" smtClean="0">
              <a:solidFill>
                <a:schemeClr val="tx1"/>
              </a:solidFill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106 – </a:t>
            </a:r>
            <a:r>
              <a:rPr lang="ru-RU" sz="1500" dirty="0">
                <a:solidFill>
                  <a:schemeClr val="tx1"/>
                </a:solidFill>
              </a:rPr>
              <a:t>иные области)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974B44CB-F251-453B-A277-031ACEFBA581}"/>
              </a:ext>
            </a:extLst>
          </p:cNvPr>
          <p:cNvSpPr/>
          <p:nvPr/>
        </p:nvSpPr>
        <p:spPr>
          <a:xfrm>
            <a:off x="6762750" y="2339290"/>
            <a:ext cx="2935067" cy="1999624"/>
          </a:xfrm>
          <a:prstGeom prst="roundRect">
            <a:avLst>
              <a:gd name="adj" fmla="val 3806"/>
            </a:avLst>
          </a:prstGeom>
          <a:solidFill>
            <a:srgbClr val="F2F3F5">
              <a:alpha val="94118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chemeClr val="tx1"/>
                </a:solidFill>
              </a:rPr>
              <a:t>В целях определения методологии для формирования перечня деловых ситуации, выделены для рассмотрения алкогольная промышленность, рекламная деятельность, строительство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41822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331EF70F-347E-0356-9D97-BF7EB557BD8B}"/>
              </a:ext>
            </a:extLst>
          </p:cNvPr>
          <p:cNvSpPr/>
          <p:nvPr/>
        </p:nvSpPr>
        <p:spPr>
          <a:xfrm rot="5400000">
            <a:off x="779060" y="-779058"/>
            <a:ext cx="2445675" cy="4003792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7A67D-0924-46B0-A9D6-A491F324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" y="6282762"/>
            <a:ext cx="362445" cy="463123"/>
          </a:xfrm>
          <a:prstGeom prst="rect">
            <a:avLst/>
          </a:prstGeom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F87137D3-3913-1BB9-317C-7D904C25B035}"/>
              </a:ext>
            </a:extLst>
          </p:cNvPr>
          <p:cNvSpPr/>
          <p:nvPr/>
        </p:nvSpPr>
        <p:spPr>
          <a:xfrm rot="16200000">
            <a:off x="7367531" y="4332616"/>
            <a:ext cx="1967949" cy="30903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15D132-C626-4F7C-B00B-0D77EC15050E}"/>
              </a:ext>
            </a:extLst>
          </p:cNvPr>
          <p:cNvSpPr txBox="1"/>
          <p:nvPr/>
        </p:nvSpPr>
        <p:spPr>
          <a:xfrm>
            <a:off x="1257419" y="1630487"/>
            <a:ext cx="825764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a typeface="Times New Roman" panose="02020603050405020304" pitchFamily="18" charset="0"/>
              </a:rPr>
              <a:t>Административная процедура </a:t>
            </a:r>
            <a:r>
              <a:rPr lang="ru-RU" dirty="0">
                <a:ea typeface="Times New Roman" panose="02020603050405020304" pitchFamily="18" charset="0"/>
              </a:rPr>
              <a:t>– действия уполномоченных органов, совершаемые на основании заявления заинтересованного лица, по установлению (предоставлению, удостоверению, подтверждению, регистрации, обеспечению), изменению, приостановлению, сохранению, переходу или прекращению прав и (или) обязанностей, в том числе заканчивающиеся выдачей справки или другого документа (его принятием, согласованием, утверждением), либо регистрацией или учетом заинтересованного лица, его имущества, либо предоставлением денежных средств, иного имущества и (или) услуг за счет средств республиканского или местных бюджетов, государственных внебюджетных фондов, из имущества, находящегося в республиканской или коммунальной собственности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algn="just"/>
            <a:r>
              <a:rPr lang="ru-RU" b="1" dirty="0"/>
              <a:t>Деловая ситуация </a:t>
            </a:r>
            <a:r>
              <a:rPr lang="ru-RU" dirty="0"/>
              <a:t>– задача субъекта хозяйствования, возникающая в процессе начала, ведения или завершения его деятельности, для реализации которой необходимо прохождение одной или комплекса административных процедур (административных действий)</a:t>
            </a:r>
          </a:p>
          <a:p>
            <a:pPr algn="just"/>
            <a:endParaRPr lang="ru-RU" dirty="0"/>
          </a:p>
          <a:p>
            <a:pPr algn="just"/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Реинжиниринг бизнес-процессов осуществления административных </a:t>
            </a:r>
            <a:r>
              <a:rPr lang="ru-RU" b="1" spc="-5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lang="ru-RU" spc="-5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оптимизация, изменение порядка осуществления административных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процедур и определение наилучшего способа их осуществления с учетом снижения финансовых, временных и трудовых затрат в целях повышения качества оказываемых услуг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9E35A4-C1A2-4C63-8606-4C26C484F637}"/>
              </a:ext>
            </a:extLst>
          </p:cNvPr>
          <p:cNvSpPr txBox="1"/>
          <p:nvPr/>
        </p:nvSpPr>
        <p:spPr>
          <a:xfrm>
            <a:off x="880267" y="806504"/>
            <a:ext cx="989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E80"/>
                </a:solidFill>
                <a:latin typeface="+mn-lt"/>
              </a:rPr>
              <a:t>         ПРОЦЕДУРЫ И ДЕЛОВЫЕ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417563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331EF70F-347E-0356-9D97-BF7EB557BD8B}"/>
              </a:ext>
            </a:extLst>
          </p:cNvPr>
          <p:cNvSpPr/>
          <p:nvPr/>
        </p:nvSpPr>
        <p:spPr>
          <a:xfrm rot="5400000">
            <a:off x="779060" y="-779058"/>
            <a:ext cx="2445675" cy="4003792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7A67D-0924-46B0-A9D6-A491F324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" y="6282762"/>
            <a:ext cx="362445" cy="4631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15D132-C626-4F7C-B00B-0D77EC15050E}"/>
              </a:ext>
            </a:extLst>
          </p:cNvPr>
          <p:cNvSpPr txBox="1"/>
          <p:nvPr/>
        </p:nvSpPr>
        <p:spPr>
          <a:xfrm>
            <a:off x="1187193" y="1656573"/>
            <a:ext cx="86022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spc="-50" dirty="0">
                <a:cs typeface="Times New Roman" panose="02020603050405020304" pitchFamily="18" charset="0"/>
              </a:rPr>
              <a:t>Цифровизация административных процедур </a:t>
            </a:r>
            <a:r>
              <a:rPr lang="ru-RU" sz="1600" spc="-50" dirty="0">
                <a:cs typeface="Times New Roman" panose="02020603050405020304" pitchFamily="18" charset="0"/>
              </a:rPr>
              <a:t>– автоматизация, информатизация и переход на цифровые технологии осуществления административных процедур, а также перевод административных процедур в электронную форму с использованием информационно-коммуникационных технологий, технологий накопления и анализа данных в целях прогнозирования и оптимизации процессов осуществления административных процедур, который включает в том числе цифровизацию процессов подачи (отзыва) заинтересованным лицом заявления об осуществлении административной процедуры, жалобы на принятое административное решение, цифровизацию процессов осуществления уполномоченными органами административных процедур</a:t>
            </a:r>
            <a:endParaRPr lang="ru-RU" sz="1600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F87137D3-3913-1BB9-317C-7D904C25B035}"/>
              </a:ext>
            </a:extLst>
          </p:cNvPr>
          <p:cNvSpPr/>
          <p:nvPr/>
        </p:nvSpPr>
        <p:spPr>
          <a:xfrm rot="16200000">
            <a:off x="7367531" y="4328837"/>
            <a:ext cx="1967949" cy="30903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9E35A4-C1A2-4C63-8606-4C26C484F637}"/>
              </a:ext>
            </a:extLst>
          </p:cNvPr>
          <p:cNvSpPr txBox="1"/>
          <p:nvPr/>
        </p:nvSpPr>
        <p:spPr>
          <a:xfrm>
            <a:off x="880267" y="806504"/>
            <a:ext cx="989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E80"/>
                </a:solidFill>
                <a:latin typeface="+mn-lt"/>
              </a:rPr>
              <a:t>         ЦИФРОВИЗАЦИЯ И АВТОМАТИЗАЦИЯ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8E1126A-23CC-48B0-BAC5-3ABB78E63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64" y="3969533"/>
            <a:ext cx="2750934" cy="24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5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331EF70F-347E-0356-9D97-BF7EB557BD8B}"/>
              </a:ext>
            </a:extLst>
          </p:cNvPr>
          <p:cNvSpPr/>
          <p:nvPr/>
        </p:nvSpPr>
        <p:spPr>
          <a:xfrm rot="5400000">
            <a:off x="779060" y="-779058"/>
            <a:ext cx="2445675" cy="4003792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7A67D-0924-46B0-A9D6-A491F324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" y="6282762"/>
            <a:ext cx="362445" cy="463123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3AA24737-3793-4157-8E0D-40C1A8DF9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893225"/>
              </p:ext>
            </p:extLst>
          </p:nvPr>
        </p:nvGraphicFramePr>
        <p:xfrm>
          <a:off x="1236692" y="2063750"/>
          <a:ext cx="8008908" cy="28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F87137D3-3913-1BB9-317C-7D904C25B035}"/>
              </a:ext>
            </a:extLst>
          </p:cNvPr>
          <p:cNvSpPr/>
          <p:nvPr/>
        </p:nvSpPr>
        <p:spPr>
          <a:xfrm rot="16200000">
            <a:off x="7367531" y="4328837"/>
            <a:ext cx="1967949" cy="30903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9E35A4-C1A2-4C63-8606-4C26C484F637}"/>
              </a:ext>
            </a:extLst>
          </p:cNvPr>
          <p:cNvSpPr txBox="1"/>
          <p:nvPr/>
        </p:nvSpPr>
        <p:spPr>
          <a:xfrm>
            <a:off x="880267" y="806504"/>
            <a:ext cx="989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E80"/>
                </a:solidFill>
                <a:latin typeface="+mn-lt"/>
              </a:rPr>
              <a:t>         ОПТИМИЗАЦИЯ И ЦИФРОВИЗАЦИЯ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416612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331EF70F-347E-0356-9D97-BF7EB557BD8B}"/>
              </a:ext>
            </a:extLst>
          </p:cNvPr>
          <p:cNvSpPr/>
          <p:nvPr/>
        </p:nvSpPr>
        <p:spPr>
          <a:xfrm rot="5400000">
            <a:off x="779060" y="-779058"/>
            <a:ext cx="2445675" cy="4003792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7A67D-0924-46B0-A9D6-A491F324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" y="6282762"/>
            <a:ext cx="362445" cy="463123"/>
          </a:xfrm>
          <a:prstGeom prst="rect">
            <a:avLst/>
          </a:prstGeom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F87137D3-3913-1BB9-317C-7D904C25B035}"/>
              </a:ext>
            </a:extLst>
          </p:cNvPr>
          <p:cNvSpPr/>
          <p:nvPr/>
        </p:nvSpPr>
        <p:spPr>
          <a:xfrm rot="16200000">
            <a:off x="7367531" y="4328837"/>
            <a:ext cx="1967949" cy="30903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15D132-C626-4F7C-B00B-0D77EC15050E}"/>
              </a:ext>
            </a:extLst>
          </p:cNvPr>
          <p:cNvSpPr txBox="1"/>
          <p:nvPr/>
        </p:nvSpPr>
        <p:spPr>
          <a:xfrm>
            <a:off x="880267" y="1588703"/>
            <a:ext cx="825764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Исключение необходимости согласования с исполкомами содержания социальной рекламы (наружная реклама, реклама на транспортном средстве), качество которой признано надлежащим Межведомственным советом по рекламе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Установление бессрочного характера действия паспорта наружной рекламы с исключением АП «Продление действия разрешения на размещение средства наружной рекламы»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Возможность опубликования правил проведения рекламной игры и сведений о результатах проведения рекламной игры не только в печатных, но и (или) в иных средствах массовой информации по выбору организатора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Исключение из категории рекламных игр рекламных акций и иных мероприятий с совокупным призовым фондом до определенного порога, измеряемого в базовых величинах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Цифровизация АП, исключение необходимости выдачи решения по результатам осуществления АП на бумажном носителе (утвержденные паспорт средства наружной рекламы, макет наружной рекламы, рекламы на транспортном средстве, свидетельство о государственной регистрации рекламной игры, правила проведения рекламной игры)</a:t>
            </a:r>
          </a:p>
          <a:p>
            <a:pPr algn="just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9E35A4-C1A2-4C63-8606-4C26C484F637}"/>
              </a:ext>
            </a:extLst>
          </p:cNvPr>
          <p:cNvSpPr txBox="1"/>
          <p:nvPr/>
        </p:nvSpPr>
        <p:spPr>
          <a:xfrm>
            <a:off x="880267" y="806504"/>
            <a:ext cx="989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E80"/>
                </a:solidFill>
                <a:latin typeface="+mn-lt"/>
              </a:rPr>
              <a:t>         ПРЕДЛОЖЕНИЯ ПО ПРОЦЕДУРАМ РЕКЛАМЫ</a:t>
            </a:r>
          </a:p>
        </p:txBody>
      </p:sp>
    </p:spTree>
    <p:extLst>
      <p:ext uri="{BB962C8B-B14F-4D97-AF65-F5344CB8AC3E}">
        <p14:creationId xmlns:p14="http://schemas.microsoft.com/office/powerpoint/2010/main" val="420645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331EF70F-347E-0356-9D97-BF7EB557BD8B}"/>
              </a:ext>
            </a:extLst>
          </p:cNvPr>
          <p:cNvSpPr/>
          <p:nvPr/>
        </p:nvSpPr>
        <p:spPr>
          <a:xfrm rot="5400000">
            <a:off x="779060" y="-779058"/>
            <a:ext cx="2445675" cy="4003792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7A67D-0924-46B0-A9D6-A491F324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" y="6282762"/>
            <a:ext cx="362445" cy="4631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15D132-C626-4F7C-B00B-0D77EC15050E}"/>
              </a:ext>
            </a:extLst>
          </p:cNvPr>
          <p:cNvSpPr txBox="1"/>
          <p:nvPr/>
        </p:nvSpPr>
        <p:spPr>
          <a:xfrm>
            <a:off x="1212593" y="1656512"/>
            <a:ext cx="825764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общедоступной информационной платформы «Реклама», включающей:</a:t>
            </a:r>
          </a:p>
          <a:p>
            <a:pPr marL="1090399" lvl="2" indent="-285750">
              <a:buFont typeface="Arial" panose="020B0604020202020204" pitchFamily="34" charset="0"/>
              <a:buChar char="•"/>
            </a:pPr>
            <a:r>
              <a:rPr lang="ru-RU" dirty="0"/>
              <a:t>справочную информацию о порядке осуществления административных процедур в сфере рекламы;</a:t>
            </a:r>
            <a:endParaRPr lang="ru-RU" sz="2000" dirty="0"/>
          </a:p>
          <a:p>
            <a:pPr marL="1090399" lvl="2" indent="-285750">
              <a:buFont typeface="Arial" panose="020B0604020202020204" pitchFamily="34" charset="0"/>
              <a:buChar char="•"/>
            </a:pPr>
            <a:r>
              <a:rPr lang="ru-RU" dirty="0"/>
              <a:t>сведения о проводимых торгах на право размещения средств рекламы на недвижимом имуществе, существующих средствах наружной рекламы;</a:t>
            </a:r>
            <a:endParaRPr lang="ru-RU" sz="2000" dirty="0"/>
          </a:p>
          <a:p>
            <a:pPr marL="1090399" lvl="2" indent="-285750">
              <a:buFont typeface="Arial" panose="020B0604020202020204" pitchFamily="34" charset="0"/>
              <a:buChar char="•"/>
            </a:pPr>
            <a:r>
              <a:rPr lang="ru-RU" dirty="0"/>
              <a:t>объекты (территории), на которых размещение средств наружной рекламы не допускается.</a:t>
            </a:r>
            <a:endParaRPr lang="ru-RU" sz="2000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F87137D3-3913-1BB9-317C-7D904C25B035}"/>
              </a:ext>
            </a:extLst>
          </p:cNvPr>
          <p:cNvSpPr/>
          <p:nvPr/>
        </p:nvSpPr>
        <p:spPr>
          <a:xfrm rot="16200000">
            <a:off x="7367531" y="4328837"/>
            <a:ext cx="1967949" cy="30903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9E35A4-C1A2-4C63-8606-4C26C484F637}"/>
              </a:ext>
            </a:extLst>
          </p:cNvPr>
          <p:cNvSpPr txBox="1"/>
          <p:nvPr/>
        </p:nvSpPr>
        <p:spPr>
          <a:xfrm>
            <a:off x="837567" y="740921"/>
            <a:ext cx="989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E80"/>
                </a:solidFill>
                <a:latin typeface="+mn-lt"/>
              </a:rPr>
              <a:t>         ПРЕДЛОЖЕНИЯ ПО ПРОЦЕДУРАМ РЕКЛАМЫ</a:t>
            </a:r>
          </a:p>
        </p:txBody>
      </p:sp>
      <p:sp>
        <p:nvSpPr>
          <p:cNvPr id="7" name="Блок-схема: магнитный диск 6">
            <a:extLst>
              <a:ext uri="{FF2B5EF4-FFF2-40B4-BE49-F238E27FC236}">
                <a16:creationId xmlns:a16="http://schemas.microsoft.com/office/drawing/2014/main" xmlns="" id="{2BB3228D-E46C-4D25-B4C0-0BF747EEA185}"/>
              </a:ext>
            </a:extLst>
          </p:cNvPr>
          <p:cNvSpPr/>
          <p:nvPr/>
        </p:nvSpPr>
        <p:spPr>
          <a:xfrm>
            <a:off x="3860800" y="3818026"/>
            <a:ext cx="2565400" cy="2373224"/>
          </a:xfrm>
          <a:prstGeom prst="flowChartMagneticDisk">
            <a:avLst/>
          </a:prstGeom>
          <a:solidFill>
            <a:srgbClr val="006E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Информационная платформа</a:t>
            </a:r>
          </a:p>
          <a:p>
            <a:pPr algn="ctr"/>
            <a:r>
              <a:rPr lang="ru-RU" sz="2000" dirty="0"/>
              <a:t>«Реклама»</a:t>
            </a:r>
          </a:p>
        </p:txBody>
      </p:sp>
    </p:spTree>
    <p:extLst>
      <p:ext uri="{BB962C8B-B14F-4D97-AF65-F5344CB8AC3E}">
        <p14:creationId xmlns:p14="http://schemas.microsoft.com/office/powerpoint/2010/main" val="76304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331EF70F-347E-0356-9D97-BF7EB557BD8B}"/>
              </a:ext>
            </a:extLst>
          </p:cNvPr>
          <p:cNvSpPr/>
          <p:nvPr/>
        </p:nvSpPr>
        <p:spPr>
          <a:xfrm rot="5400000">
            <a:off x="779060" y="-779058"/>
            <a:ext cx="2445675" cy="4003792"/>
          </a:xfrm>
          <a:prstGeom prst="rtTriangle">
            <a:avLst/>
          </a:prstGeom>
          <a:solidFill>
            <a:srgbClr val="006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7A67D-0924-46B0-A9D6-A491F324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" y="6282762"/>
            <a:ext cx="362445" cy="463123"/>
          </a:xfrm>
          <a:prstGeom prst="rect">
            <a:avLst/>
          </a:prstGeom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F87137D3-3913-1BB9-317C-7D904C25B035}"/>
              </a:ext>
            </a:extLst>
          </p:cNvPr>
          <p:cNvSpPr/>
          <p:nvPr/>
        </p:nvSpPr>
        <p:spPr>
          <a:xfrm rot="16200000">
            <a:off x="7367531" y="4328837"/>
            <a:ext cx="1967949" cy="3090377"/>
          </a:xfrm>
          <a:prstGeom prst="rtTriangle">
            <a:avLst/>
          </a:prstGeom>
          <a:solidFill>
            <a:srgbClr val="F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34DD36B-4FF3-4B3A-9D59-61E53FFF9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23" y="445625"/>
            <a:ext cx="9194009" cy="57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84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8925</TotalTime>
  <Words>829</Words>
  <Application>Microsoft Office PowerPoint</Application>
  <PresentationFormat>Лист A4 (210x297 мм)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Neo Sans Pro Light</vt:lpstr>
      <vt:lpstr>Neo Sans Pro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Кучук Павел Михайлович</dc:creator>
  <cp:lastModifiedBy>АСР</cp:lastModifiedBy>
  <cp:revision>479</cp:revision>
  <cp:lastPrinted>2022-08-10T08:08:20Z</cp:lastPrinted>
  <dcterms:created xsi:type="dcterms:W3CDTF">2016-03-21T10:57:56Z</dcterms:created>
  <dcterms:modified xsi:type="dcterms:W3CDTF">2022-08-10T08:51:44Z</dcterms:modified>
</cp:coreProperties>
</file>